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75" r:id="rId3"/>
    <p:sldId id="376" r:id="rId4"/>
    <p:sldId id="414" r:id="rId5"/>
    <p:sldId id="419" r:id="rId6"/>
    <p:sldId id="418" r:id="rId7"/>
    <p:sldId id="415" r:id="rId8"/>
    <p:sldId id="420" r:id="rId9"/>
    <p:sldId id="421" r:id="rId10"/>
    <p:sldId id="268" r:id="rId11"/>
    <p:sldId id="267" r:id="rId12"/>
    <p:sldId id="305" r:id="rId13"/>
    <p:sldId id="299" r:id="rId14"/>
    <p:sldId id="306" r:id="rId15"/>
    <p:sldId id="300" r:id="rId16"/>
    <p:sldId id="281" r:id="rId17"/>
    <p:sldId id="301" r:id="rId18"/>
    <p:sldId id="373" r:id="rId19"/>
    <p:sldId id="290" r:id="rId20"/>
    <p:sldId id="308" r:id="rId21"/>
    <p:sldId id="307" r:id="rId22"/>
    <p:sldId id="310" r:id="rId23"/>
    <p:sldId id="311" r:id="rId24"/>
    <p:sldId id="289" r:id="rId25"/>
    <p:sldId id="292" r:id="rId26"/>
    <p:sldId id="303" r:id="rId27"/>
    <p:sldId id="361" r:id="rId28"/>
    <p:sldId id="362" r:id="rId29"/>
    <p:sldId id="367" r:id="rId30"/>
    <p:sldId id="368" r:id="rId31"/>
    <p:sldId id="366" r:id="rId32"/>
    <p:sldId id="369" r:id="rId33"/>
    <p:sldId id="370" r:id="rId34"/>
    <p:sldId id="363" r:id="rId35"/>
    <p:sldId id="359" r:id="rId36"/>
    <p:sldId id="371" r:id="rId37"/>
    <p:sldId id="372" r:id="rId38"/>
    <p:sldId id="358" r:id="rId39"/>
    <p:sldId id="298" r:id="rId40"/>
    <p:sldId id="287" r:id="rId41"/>
    <p:sldId id="288" r:id="rId42"/>
    <p:sldId id="302" r:id="rId43"/>
    <p:sldId id="312" r:id="rId44"/>
    <p:sldId id="313" r:id="rId45"/>
    <p:sldId id="296" r:id="rId46"/>
    <p:sldId id="293" r:id="rId47"/>
    <p:sldId id="291" r:id="rId48"/>
    <p:sldId id="337" r:id="rId49"/>
    <p:sldId id="341" r:id="rId50"/>
    <p:sldId id="345" r:id="rId51"/>
    <p:sldId id="374"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1" autoAdjust="0"/>
    <p:restoredTop sz="84691" autoAdjust="0"/>
  </p:normalViewPr>
  <p:slideViewPr>
    <p:cSldViewPr snapToGrid="0">
      <p:cViewPr>
        <p:scale>
          <a:sx n="100" d="100"/>
          <a:sy n="100" d="100"/>
        </p:scale>
        <p:origin x="7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DD71FB-1017-C649-84A7-85D525098920}" type="doc">
      <dgm:prSet loTypeId="urn:microsoft.com/office/officeart/2005/8/layout/chevron1" loCatId="" qsTypeId="urn:microsoft.com/office/officeart/2005/8/quickstyle/simple1" qsCatId="simple" csTypeId="urn:microsoft.com/office/officeart/2005/8/colors/accent1_3" csCatId="accent1" phldr="1"/>
      <dgm:spPr/>
    </dgm:pt>
    <dgm:pt modelId="{1AE9FDEC-BF9C-2442-B897-759013A40A37}">
      <dgm:prSet phldrT="[Text]" custT="1"/>
      <dgm:spPr/>
      <dgm:t>
        <a:bodyPr/>
        <a:lstStyle/>
        <a:p>
          <a:r>
            <a:rPr lang="en-US" sz="1600" dirty="0"/>
            <a:t>Cause of liver transplant</a:t>
          </a:r>
        </a:p>
      </dgm:t>
    </dgm:pt>
    <dgm:pt modelId="{88BD259A-19FF-8247-9081-6AC38572F4C5}" type="parTrans" cxnId="{0D5D4BBB-5437-944F-8C61-3B21FD0C0655}">
      <dgm:prSet/>
      <dgm:spPr/>
      <dgm:t>
        <a:bodyPr/>
        <a:lstStyle/>
        <a:p>
          <a:endParaRPr lang="en-US"/>
        </a:p>
      </dgm:t>
    </dgm:pt>
    <dgm:pt modelId="{DBACE86A-243B-D942-9DF7-5A709A6D09F2}" type="sibTrans" cxnId="{0D5D4BBB-5437-944F-8C61-3B21FD0C0655}">
      <dgm:prSet/>
      <dgm:spPr/>
      <dgm:t>
        <a:bodyPr/>
        <a:lstStyle/>
        <a:p>
          <a:endParaRPr lang="en-US"/>
        </a:p>
      </dgm:t>
    </dgm:pt>
    <dgm:pt modelId="{FB00A0D6-9C1D-6E4C-B75D-3A41BFCEABFD}">
      <dgm:prSet phldrT="[Text]" custT="1"/>
      <dgm:spPr/>
      <dgm:t>
        <a:bodyPr/>
        <a:lstStyle/>
        <a:p>
          <a:r>
            <a:rPr lang="en-US" sz="1600" dirty="0"/>
            <a:t>Liver transplant</a:t>
          </a:r>
        </a:p>
      </dgm:t>
    </dgm:pt>
    <dgm:pt modelId="{16FB01F1-E2F7-944B-9C7E-42D3492CDA79}" type="parTrans" cxnId="{8E9E1B4D-DAD1-8E4F-9E07-3AF27A58F55D}">
      <dgm:prSet/>
      <dgm:spPr/>
      <dgm:t>
        <a:bodyPr/>
        <a:lstStyle/>
        <a:p>
          <a:endParaRPr lang="en-US"/>
        </a:p>
      </dgm:t>
    </dgm:pt>
    <dgm:pt modelId="{F68EF2A0-CBCA-F34F-B075-C169958CA51A}" type="sibTrans" cxnId="{8E9E1B4D-DAD1-8E4F-9E07-3AF27A58F55D}">
      <dgm:prSet/>
      <dgm:spPr/>
      <dgm:t>
        <a:bodyPr/>
        <a:lstStyle/>
        <a:p>
          <a:endParaRPr lang="en-US"/>
        </a:p>
      </dgm:t>
    </dgm:pt>
    <dgm:pt modelId="{86B2015F-D70F-934A-BF7B-71477EB3570B}">
      <dgm:prSet phldrT="[Text]" custT="1"/>
      <dgm:spPr/>
      <dgm:t>
        <a:bodyPr/>
        <a:lstStyle/>
        <a:p>
          <a:r>
            <a:rPr lang="en-US" sz="1600" dirty="0"/>
            <a:t>Cause of graft failure</a:t>
          </a:r>
        </a:p>
      </dgm:t>
    </dgm:pt>
    <dgm:pt modelId="{891CFBF3-8BD6-1D4C-A72D-4E4FDA6A1771}" type="parTrans" cxnId="{ABF8C764-D734-B844-8437-6E4CB525EE43}">
      <dgm:prSet/>
      <dgm:spPr/>
      <dgm:t>
        <a:bodyPr/>
        <a:lstStyle/>
        <a:p>
          <a:endParaRPr lang="en-US"/>
        </a:p>
      </dgm:t>
    </dgm:pt>
    <dgm:pt modelId="{F7487293-EB83-FF49-9D34-7AFF5ADC5922}" type="sibTrans" cxnId="{ABF8C764-D734-B844-8437-6E4CB525EE43}">
      <dgm:prSet/>
      <dgm:spPr/>
      <dgm:t>
        <a:bodyPr/>
        <a:lstStyle/>
        <a:p>
          <a:endParaRPr lang="en-US"/>
        </a:p>
      </dgm:t>
    </dgm:pt>
    <dgm:pt modelId="{01B0C9A4-B730-1D4F-94D1-65883DC94B42}" type="pres">
      <dgm:prSet presAssocID="{CEDD71FB-1017-C649-84A7-85D525098920}" presName="Name0" presStyleCnt="0">
        <dgm:presLayoutVars>
          <dgm:dir/>
          <dgm:animLvl val="lvl"/>
          <dgm:resizeHandles val="exact"/>
        </dgm:presLayoutVars>
      </dgm:prSet>
      <dgm:spPr/>
    </dgm:pt>
    <dgm:pt modelId="{0294D5D3-B3EC-AA42-A3A0-924D0923FBC5}" type="pres">
      <dgm:prSet presAssocID="{1AE9FDEC-BF9C-2442-B897-759013A40A37}" presName="parTxOnly" presStyleLbl="node1" presStyleIdx="0" presStyleCnt="3">
        <dgm:presLayoutVars>
          <dgm:chMax val="0"/>
          <dgm:chPref val="0"/>
          <dgm:bulletEnabled val="1"/>
        </dgm:presLayoutVars>
      </dgm:prSet>
      <dgm:spPr/>
    </dgm:pt>
    <dgm:pt modelId="{B1595039-4B97-0842-8552-8FF516121342}" type="pres">
      <dgm:prSet presAssocID="{DBACE86A-243B-D942-9DF7-5A709A6D09F2}" presName="parTxOnlySpace" presStyleCnt="0"/>
      <dgm:spPr/>
    </dgm:pt>
    <dgm:pt modelId="{18718AD5-64F6-3148-B401-C9FDF2838A27}" type="pres">
      <dgm:prSet presAssocID="{FB00A0D6-9C1D-6E4C-B75D-3A41BFCEABFD}" presName="parTxOnly" presStyleLbl="node1" presStyleIdx="1" presStyleCnt="3" custScaleX="53867">
        <dgm:presLayoutVars>
          <dgm:chMax val="0"/>
          <dgm:chPref val="0"/>
          <dgm:bulletEnabled val="1"/>
        </dgm:presLayoutVars>
      </dgm:prSet>
      <dgm:spPr/>
    </dgm:pt>
    <dgm:pt modelId="{A98E50CB-092D-594A-851E-A94A7F18E53A}" type="pres">
      <dgm:prSet presAssocID="{F68EF2A0-CBCA-F34F-B075-C169958CA51A}" presName="parTxOnlySpace" presStyleCnt="0"/>
      <dgm:spPr/>
    </dgm:pt>
    <dgm:pt modelId="{743F2BFA-159F-6444-B770-BA57B4248236}" type="pres">
      <dgm:prSet presAssocID="{86B2015F-D70F-934A-BF7B-71477EB3570B}" presName="parTxOnly" presStyleLbl="node1" presStyleIdx="2" presStyleCnt="3" custScaleX="62461">
        <dgm:presLayoutVars>
          <dgm:chMax val="0"/>
          <dgm:chPref val="0"/>
          <dgm:bulletEnabled val="1"/>
        </dgm:presLayoutVars>
      </dgm:prSet>
      <dgm:spPr/>
    </dgm:pt>
  </dgm:ptLst>
  <dgm:cxnLst>
    <dgm:cxn modelId="{ABF8C764-D734-B844-8437-6E4CB525EE43}" srcId="{CEDD71FB-1017-C649-84A7-85D525098920}" destId="{86B2015F-D70F-934A-BF7B-71477EB3570B}" srcOrd="2" destOrd="0" parTransId="{891CFBF3-8BD6-1D4C-A72D-4E4FDA6A1771}" sibTransId="{F7487293-EB83-FF49-9D34-7AFF5ADC5922}"/>
    <dgm:cxn modelId="{8E9E1B4D-DAD1-8E4F-9E07-3AF27A58F55D}" srcId="{CEDD71FB-1017-C649-84A7-85D525098920}" destId="{FB00A0D6-9C1D-6E4C-B75D-3A41BFCEABFD}" srcOrd="1" destOrd="0" parTransId="{16FB01F1-E2F7-944B-9C7E-42D3492CDA79}" sibTransId="{F68EF2A0-CBCA-F34F-B075-C169958CA51A}"/>
    <dgm:cxn modelId="{E6BD4B4F-6987-3A4E-AB03-07A0B662C5C0}" type="presOf" srcId="{86B2015F-D70F-934A-BF7B-71477EB3570B}" destId="{743F2BFA-159F-6444-B770-BA57B4248236}" srcOrd="0" destOrd="0" presId="urn:microsoft.com/office/officeart/2005/8/layout/chevron1"/>
    <dgm:cxn modelId="{157AAE7A-68B8-004A-B67D-0F2F543A9F83}" type="presOf" srcId="{1AE9FDEC-BF9C-2442-B897-759013A40A37}" destId="{0294D5D3-B3EC-AA42-A3A0-924D0923FBC5}" srcOrd="0" destOrd="0" presId="urn:microsoft.com/office/officeart/2005/8/layout/chevron1"/>
    <dgm:cxn modelId="{5B8C838A-0C16-6446-B741-9056F7453FE3}" type="presOf" srcId="{CEDD71FB-1017-C649-84A7-85D525098920}" destId="{01B0C9A4-B730-1D4F-94D1-65883DC94B42}" srcOrd="0" destOrd="0" presId="urn:microsoft.com/office/officeart/2005/8/layout/chevron1"/>
    <dgm:cxn modelId="{593DE4A3-6E45-EB4A-B4C3-9EFDEFB49E13}" type="presOf" srcId="{FB00A0D6-9C1D-6E4C-B75D-3A41BFCEABFD}" destId="{18718AD5-64F6-3148-B401-C9FDF2838A27}" srcOrd="0" destOrd="0" presId="urn:microsoft.com/office/officeart/2005/8/layout/chevron1"/>
    <dgm:cxn modelId="{0D5D4BBB-5437-944F-8C61-3B21FD0C0655}" srcId="{CEDD71FB-1017-C649-84A7-85D525098920}" destId="{1AE9FDEC-BF9C-2442-B897-759013A40A37}" srcOrd="0" destOrd="0" parTransId="{88BD259A-19FF-8247-9081-6AC38572F4C5}" sibTransId="{DBACE86A-243B-D942-9DF7-5A709A6D09F2}"/>
    <dgm:cxn modelId="{D78C00D5-C0F5-9145-9C24-5D1EF8D117A7}" type="presParOf" srcId="{01B0C9A4-B730-1D4F-94D1-65883DC94B42}" destId="{0294D5D3-B3EC-AA42-A3A0-924D0923FBC5}" srcOrd="0" destOrd="0" presId="urn:microsoft.com/office/officeart/2005/8/layout/chevron1"/>
    <dgm:cxn modelId="{6CB74A44-3C26-AF4E-96A0-6B4B06C6D700}" type="presParOf" srcId="{01B0C9A4-B730-1D4F-94D1-65883DC94B42}" destId="{B1595039-4B97-0842-8552-8FF516121342}" srcOrd="1" destOrd="0" presId="urn:microsoft.com/office/officeart/2005/8/layout/chevron1"/>
    <dgm:cxn modelId="{E79A1EBC-8A31-F24C-B7FB-77FE2A1A3EAE}" type="presParOf" srcId="{01B0C9A4-B730-1D4F-94D1-65883DC94B42}" destId="{18718AD5-64F6-3148-B401-C9FDF2838A27}" srcOrd="2" destOrd="0" presId="urn:microsoft.com/office/officeart/2005/8/layout/chevron1"/>
    <dgm:cxn modelId="{43206E37-FE5C-C44C-BAB6-5E64D945876A}" type="presParOf" srcId="{01B0C9A4-B730-1D4F-94D1-65883DC94B42}" destId="{A98E50CB-092D-594A-851E-A94A7F18E53A}" srcOrd="3" destOrd="0" presId="urn:microsoft.com/office/officeart/2005/8/layout/chevron1"/>
    <dgm:cxn modelId="{B35DF574-A076-6045-B32E-948D5D0F6B43}" type="presParOf" srcId="{01B0C9A4-B730-1D4F-94D1-65883DC94B42}" destId="{743F2BFA-159F-6444-B770-BA57B424823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4D5D3-B3EC-AA42-A3A0-924D0923FBC5}">
      <dsp:nvSpPr>
        <dsp:cNvPr id="0" name=""/>
        <dsp:cNvSpPr/>
      </dsp:nvSpPr>
      <dsp:spPr>
        <a:xfrm>
          <a:off x="6150" y="0"/>
          <a:ext cx="5665457" cy="532015"/>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Cause of liver transplant</a:t>
          </a:r>
        </a:p>
      </dsp:txBody>
      <dsp:txXfrm>
        <a:off x="272158" y="0"/>
        <a:ext cx="5133442" cy="532015"/>
      </dsp:txXfrm>
    </dsp:sp>
    <dsp:sp modelId="{18718AD5-64F6-3148-B401-C9FDF2838A27}">
      <dsp:nvSpPr>
        <dsp:cNvPr id="0" name=""/>
        <dsp:cNvSpPr/>
      </dsp:nvSpPr>
      <dsp:spPr>
        <a:xfrm>
          <a:off x="5105062" y="0"/>
          <a:ext cx="3051812" cy="532015"/>
        </a:xfrm>
        <a:prstGeom prst="chevron">
          <a:avLst/>
        </a:prstGeom>
        <a:solidFill>
          <a:schemeClr val="accent1">
            <a:shade val="80000"/>
            <a:hueOff val="272799"/>
            <a:satOff val="-28446"/>
            <a:lumOff val="1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Liver transplant</a:t>
          </a:r>
        </a:p>
      </dsp:txBody>
      <dsp:txXfrm>
        <a:off x="5371070" y="0"/>
        <a:ext cx="2519797" cy="532015"/>
      </dsp:txXfrm>
    </dsp:sp>
    <dsp:sp modelId="{743F2BFA-159F-6444-B770-BA57B4248236}">
      <dsp:nvSpPr>
        <dsp:cNvPr id="0" name=""/>
        <dsp:cNvSpPr/>
      </dsp:nvSpPr>
      <dsp:spPr>
        <a:xfrm>
          <a:off x="7590328" y="0"/>
          <a:ext cx="3538701" cy="532015"/>
        </a:xfrm>
        <a:prstGeom prst="chevron">
          <a:avLst/>
        </a:prstGeom>
        <a:solidFill>
          <a:schemeClr val="accent1">
            <a:shade val="80000"/>
            <a:hueOff val="545598"/>
            <a:satOff val="-56892"/>
            <a:lumOff val="3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Cause of graft failure</a:t>
          </a:r>
        </a:p>
      </dsp:txBody>
      <dsp:txXfrm>
        <a:off x="7856336" y="0"/>
        <a:ext cx="3006686" cy="5320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6E6A5A-9B4E-49FB-B745-2113AF4E43FE}" type="datetimeFigureOut">
              <a:rPr lang="zh-CN" altLang="en-US" smtClean="0"/>
              <a:t>2024/7/2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FF0F3-6E42-4C41-BD88-A4BED671A761}" type="slidenum">
              <a:rPr lang="zh-CN" altLang="en-US" smtClean="0"/>
              <a:t>‹#›</a:t>
            </a:fld>
            <a:endParaRPr lang="zh-CN" altLang="en-US"/>
          </a:p>
        </p:txBody>
      </p:sp>
    </p:spTree>
    <p:extLst>
      <p:ext uri="{BB962C8B-B14F-4D97-AF65-F5344CB8AC3E}">
        <p14:creationId xmlns:p14="http://schemas.microsoft.com/office/powerpoint/2010/main" val="405993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ncbi.nlm.nih.gov/pmc/articles/PMC10148275/#r13-940"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ncbi.nlm.nih.gov/pmc/articles/PMC10148275/#r33-940" TargetMode="External"/><Relationship Id="rId5" Type="http://schemas.openxmlformats.org/officeDocument/2006/relationships/hyperlink" Target="https://www.ncbi.nlm.nih.gov/pmc/articles/PMC10148275/#r32-940" TargetMode="External"/><Relationship Id="rId4" Type="http://schemas.openxmlformats.org/officeDocument/2006/relationships/hyperlink" Target="https://www.ncbi.nlm.nih.gov/pmc/articles/PMC10148275/#r21-9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5294B"/>
                </a:solidFill>
                <a:effectLst/>
                <a:highlight>
                  <a:srgbClr val="FBFBFE"/>
                </a:highlight>
                <a:latin typeface="AvertaStd"/>
              </a:rPr>
              <a:t>A lecture in success 191 where we're going to learn about algorithmic bias and fairness. Recently, this topic is emerging as a truly pervasive issue in modern Deep Learning and AI more generally, and it's something that can occur at all stages of the AI pipeline, from data collection all the way to model interpretation. In this lecture, we'll not only learn about what algorithmic bias is and how it may arise, but we will also explore some new and exciting methodological advances where we can start to think about how we can build machines capable of identifying and to some degree, actually mitigating these biases. The concept of algorithmic bias points to this observation that neural networks and AI systems, more broadly, are susceptible to significant biases, such that these biases can lead to very real and detrimental societal consequences indeed. Today, more than ever, we are already seeing this manifesting in society, from everything from facial recognition to medical decision making to voice recognition, and on top of this, algorithmic bias can actually perpetuate existing social and cultural biases, such as racial and gender biases. Now we're coming to appreciate and recognize that algorithmic bias in deep learning is a truly pervasive and severe issue, and from this, we really need strategies on all levels to actually combat this problem</a:t>
            </a:r>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2</a:t>
            </a:fld>
            <a:endParaRPr lang="zh-CN" altLang="en-US"/>
          </a:p>
        </p:txBody>
      </p:sp>
    </p:spTree>
    <p:extLst>
      <p:ext uri="{BB962C8B-B14F-4D97-AF65-F5344CB8AC3E}">
        <p14:creationId xmlns:p14="http://schemas.microsoft.com/office/powerpoint/2010/main" val="2743288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20</a:t>
            </a:fld>
            <a:endParaRPr lang="zh-CN" altLang="en-US"/>
          </a:p>
        </p:txBody>
      </p:sp>
    </p:spTree>
    <p:extLst>
      <p:ext uri="{BB962C8B-B14F-4D97-AF65-F5344CB8AC3E}">
        <p14:creationId xmlns:p14="http://schemas.microsoft.com/office/powerpoint/2010/main" val="244115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30</a:t>
            </a:fld>
            <a:endParaRPr lang="zh-CN" altLang="en-US"/>
          </a:p>
        </p:txBody>
      </p:sp>
    </p:spTree>
    <p:extLst>
      <p:ext uri="{BB962C8B-B14F-4D97-AF65-F5344CB8AC3E}">
        <p14:creationId xmlns:p14="http://schemas.microsoft.com/office/powerpoint/2010/main" val="88471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61B"/>
                </a:solidFill>
                <a:effectLst/>
                <a:latin typeface="__tiempos_b6f14e"/>
              </a:rPr>
              <a:t>FERI adopt the idea of dynamically fine-tuning the subgroup learning rate and efficiently managing training speed to ensure demographic fairness.</a:t>
            </a: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The FERI algorithm consists of three main steps:</a:t>
            </a:r>
          </a:p>
          <a:p>
            <a:pPr algn="l"/>
            <a:endParaRPr lang="en-US" b="0" i="0" dirty="0">
              <a:solidFill>
                <a:srgbClr val="29261B"/>
              </a:solidFill>
              <a:effectLst/>
              <a:latin typeface="__tiempos_b6f14e"/>
            </a:endParaRPr>
          </a:p>
          <a:p>
            <a:pPr algn="l">
              <a:buFont typeface="+mj-lt"/>
              <a:buAutoNum type="arabicPeriod"/>
            </a:pPr>
            <a:r>
              <a:rPr lang="en-US" b="0" i="0" dirty="0">
                <a:solidFill>
                  <a:srgbClr val="29261B"/>
                </a:solidFill>
                <a:effectLst/>
                <a:latin typeface="__tiempos_b6f14e"/>
              </a:rPr>
              <a:t>Weight calculation: For each task m at epoch t, the </a:t>
            </a:r>
            <a:r>
              <a:rPr lang="en-US" b="0" i="0" dirty="0" err="1">
                <a:solidFill>
                  <a:srgbClr val="29261B"/>
                </a:solidFill>
                <a:effectLst/>
                <a:latin typeface="__tiempos_b6f14e"/>
              </a:rPr>
              <a:t>softmax</a:t>
            </a:r>
            <a:r>
              <a:rPr lang="en-US" b="0" i="0" dirty="0">
                <a:solidFill>
                  <a:srgbClr val="29261B"/>
                </a:solidFill>
                <a:effectLst/>
                <a:latin typeface="__tiempos_b6f14e"/>
              </a:rPr>
              <a:t> function is applied to the logits to obtain the weight. An adjusted loss is computed for every task to understand the model’s current performance.</a:t>
            </a:r>
          </a:p>
          <a:p>
            <a:pPr algn="l">
              <a:buFont typeface="+mj-lt"/>
              <a:buAutoNum type="arabicPeriod"/>
            </a:pPr>
            <a:r>
              <a:rPr lang="en-US" b="0" i="0" dirty="0">
                <a:solidFill>
                  <a:srgbClr val="29261B"/>
                </a:solidFill>
                <a:effectLst/>
                <a:latin typeface="__tiempos_b6f14e"/>
              </a:rPr>
              <a:t>Model Parameters Update: The model parameters are updated based on the current epoch weights using weighted gradient descent, where the task weighting is re-normalized using a constant rt per epoch.</a:t>
            </a:r>
          </a:p>
          <a:p>
            <a:pPr algn="l">
              <a:buFont typeface="+mj-lt"/>
              <a:buAutoNum type="arabicPeriod"/>
            </a:pPr>
            <a:r>
              <a:rPr lang="en-US" b="0" i="0" dirty="0">
                <a:solidFill>
                  <a:srgbClr val="29261B"/>
                </a:solidFill>
                <a:effectLst/>
                <a:latin typeface="__tiempos_b6f14e"/>
              </a:rPr>
              <a:t>Task Weight Logits Update: Using the updated model parameters </a:t>
            </a:r>
            <a:r>
              <a:rPr lang="el-GR" b="0" i="0" dirty="0">
                <a:solidFill>
                  <a:srgbClr val="29261B"/>
                </a:solidFill>
                <a:effectLst/>
                <a:latin typeface="__tiempos_b6f14e"/>
              </a:rPr>
              <a:t>θ(</a:t>
            </a:r>
            <a:r>
              <a:rPr lang="en-US" b="0" i="0" dirty="0">
                <a:solidFill>
                  <a:srgbClr val="29261B"/>
                </a:solidFill>
                <a:effectLst/>
                <a:latin typeface="__tiempos_b6f14e"/>
              </a:rPr>
              <a:t>t+1), task-specific losses are recomputed. The logits for each task, which guide the weight determination, are updated using the change in the logarithm of the loss function after the parameter update. </a:t>
            </a:r>
          </a:p>
          <a:p>
            <a:pPr algn="l">
              <a:buFont typeface="+mj-lt"/>
              <a:buAutoNum type="arabicPeriod"/>
            </a:pPr>
            <a:endParaRPr lang="en-US" b="0" i="0" dirty="0">
              <a:solidFill>
                <a:srgbClr val="29261B"/>
              </a:solidFill>
              <a:effectLst/>
              <a:latin typeface="__tiempos_b6f14e"/>
            </a:endParaRPr>
          </a:p>
          <a:p>
            <a:pPr algn="l"/>
            <a:r>
              <a:rPr lang="en-US" b="0" i="0" dirty="0">
                <a:solidFill>
                  <a:srgbClr val="29261B"/>
                </a:solidFill>
                <a:effectLst/>
                <a:latin typeface="__tiempos_b6f14e"/>
              </a:rPr>
              <a:t>As training progresses, these logits (and consequently, the weights) will be adjusted to potentially give more importance to tasks that are harder or less importance to tasks that are easier, depending on task losses performance from the prior epoch. </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31</a:t>
            </a:fld>
            <a:endParaRPr lang="en-US"/>
          </a:p>
        </p:txBody>
      </p:sp>
    </p:spTree>
    <p:extLst>
      <p:ext uri="{BB962C8B-B14F-4D97-AF65-F5344CB8AC3E}">
        <p14:creationId xmlns:p14="http://schemas.microsoft.com/office/powerpoint/2010/main" val="330226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61B"/>
                </a:solidFill>
                <a:effectLst/>
                <a:latin typeface="__tiempos_b6f14e"/>
              </a:rPr>
              <a:t>We use AUROC and AUPRC metrics to evaluate the accuracy of our FERI algorithm compared to the baseline model, </a:t>
            </a: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Remarkably, the FERI algorithm exhibited AUROC and AUPRC scores that closely align with those of the baseline model across all analyzed subgroups. The notation </a:t>
            </a:r>
            <a:r>
              <a:rPr lang="el-GR" b="0" i="0" dirty="0">
                <a:solidFill>
                  <a:srgbClr val="29261B"/>
                </a:solidFill>
                <a:effectLst/>
                <a:latin typeface="__tiempos_b6f14e"/>
              </a:rPr>
              <a:t>Δ </a:t>
            </a:r>
            <a:r>
              <a:rPr lang="en-US" b="0" i="0" dirty="0">
                <a:solidFill>
                  <a:srgbClr val="29261B"/>
                </a:solidFill>
                <a:effectLst/>
                <a:latin typeface="__tiempos_b6f14e"/>
              </a:rPr>
              <a:t>in the figures represents the absolute difference between the FERI and baseline values, highlighting a minimal trade-off.</a:t>
            </a: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Specifically, the AUROC values for both models consistently exceeded the 0.7 threshold, and AUPRC values were above 0.6. These results provide robust evidence that our FERI algorithm succeeded in improving fairness metrics without sacrificing predictive accuracy. </a:t>
            </a: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(to summarize the results)</a:t>
            </a:r>
          </a:p>
          <a:p>
            <a:pPr algn="l"/>
            <a:r>
              <a:rPr lang="en-US" b="0" i="0" dirty="0">
                <a:solidFill>
                  <a:srgbClr val="29261B"/>
                </a:solidFill>
                <a:effectLst/>
                <a:latin typeface="__tiempos_b6f14e"/>
              </a:rPr>
              <a:t>Through these experiments, FERI consistently outperformed the baseline models, demonstrating its effectiveness in balancing both predictive accuracy and fairness in predicting liver transplant graft failure across all sensitive attributes. This highlights the potential of our proposed algorithm in addressing fairness concerns while maintaining high predictive performance in critical clinical applications</a:t>
            </a: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35</a:t>
            </a:fld>
            <a:endParaRPr lang="en-US"/>
          </a:p>
        </p:txBody>
      </p:sp>
    </p:spTree>
    <p:extLst>
      <p:ext uri="{BB962C8B-B14F-4D97-AF65-F5344CB8AC3E}">
        <p14:creationId xmlns:p14="http://schemas.microsoft.com/office/powerpoint/2010/main" val="402600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929"/>
                </a:solidFill>
                <a:effectLst/>
                <a:highlight>
                  <a:srgbClr val="F0EEE5"/>
                </a:highlight>
                <a:latin typeface="__styreneB_5d855b"/>
              </a:rPr>
              <a:t>Overall, this dynamic task weighting approach in multi-task setting continually adjusts the importance of each subgroup task during training. As training progresses, the task weights are tuned to potentially increase emphasis on harder tasks or reduce emphasis on easier ones. In this way, the model shifts attention between tasks depending on their optimization progress. By utilizing loss trends over a window of checkpoints rather than a single step, we can capture more consistent representations of the decreasing loss trajectories for each subgroup. In the future work, will explore more advanced loss trajectory modeling techniques and also considering to achieve fairness between the demographic subgroup interactions such as female white patients, female black patients. </a:t>
            </a:r>
            <a:endParaRPr lang="en-US" dirty="0"/>
          </a:p>
        </p:txBody>
      </p:sp>
      <p:sp>
        <p:nvSpPr>
          <p:cNvPr id="4" name="Slide Number Placeholder 3"/>
          <p:cNvSpPr>
            <a:spLocks noGrp="1"/>
          </p:cNvSpPr>
          <p:nvPr>
            <p:ph type="sldNum" sz="quarter" idx="5"/>
          </p:nvPr>
        </p:nvSpPr>
        <p:spPr/>
        <p:txBody>
          <a:bodyPr/>
          <a:lstStyle/>
          <a:p>
            <a:fld id="{DA9E75A9-3D38-2F49-BE1B-62E98AE6C4AF}" type="slidenum">
              <a:rPr lang="en-US" smtClean="0"/>
              <a:t>38</a:t>
            </a:fld>
            <a:endParaRPr lang="en-US"/>
          </a:p>
        </p:txBody>
      </p:sp>
    </p:spTree>
    <p:extLst>
      <p:ext uri="{BB962C8B-B14F-4D97-AF65-F5344CB8AC3E}">
        <p14:creationId xmlns:p14="http://schemas.microsoft.com/office/powerpoint/2010/main" val="1102161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61B"/>
                </a:solidFill>
                <a:effectLst/>
                <a:highlight>
                  <a:srgbClr val="F0EEE5"/>
                </a:highlight>
                <a:latin typeface="__tiempos_b6f14e"/>
              </a:rPr>
              <a:t>For the preliminary results, we have introduced the Fairness through Equitable Rate of Improvement in Multi-Task Learning (FERI) algorithm, applied to fair prediction of graft failure risk in liver transplant patients. FERI constrains subgroup loss by balancing learning rates and preventing subgroup dominance at each training epoch.</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algn="l"/>
            <a:r>
              <a:rPr lang="en-US" b="0" i="0" dirty="0">
                <a:solidFill>
                  <a:srgbClr val="29261B"/>
                </a:solidFill>
                <a:effectLst/>
                <a:highlight>
                  <a:srgbClr val="F0EEE5"/>
                </a:highlight>
                <a:latin typeface="__tiempos_b6f14e"/>
              </a:rPr>
              <a:t>The results demonstrate FERI's effectiveness:</a:t>
            </a:r>
          </a:p>
          <a:p>
            <a:pPr algn="l"/>
            <a:r>
              <a:rPr lang="en-US" b="0" i="0" dirty="0">
                <a:solidFill>
                  <a:srgbClr val="29261B"/>
                </a:solidFill>
                <a:effectLst/>
                <a:highlight>
                  <a:srgbClr val="F0EEE5"/>
                </a:highlight>
                <a:latin typeface="__tiempos_b6f14e"/>
              </a:rPr>
              <a:t>It maintained high predictive accuracy (AUROC and AUPRC) comparable to baseline models. Meanwhile, FERI reduced demographic parity disparity in gender predictions by 71.74% and decreased equalized odds disparity in age group predictions by 40.46%.</a:t>
            </a:r>
          </a:p>
          <a:p>
            <a:endParaRPr lang="en-US" dirty="0"/>
          </a:p>
        </p:txBody>
      </p:sp>
      <p:sp>
        <p:nvSpPr>
          <p:cNvPr id="4" name="Slide Number Placeholder 3"/>
          <p:cNvSpPr>
            <a:spLocks noGrp="1"/>
          </p:cNvSpPr>
          <p:nvPr>
            <p:ph type="sldNum" sz="quarter" idx="5"/>
          </p:nvPr>
        </p:nvSpPr>
        <p:spPr/>
        <p:txBody>
          <a:bodyPr/>
          <a:lstStyle/>
          <a:p>
            <a:fld id="{DA9E75A9-3D38-2F49-BE1B-62E98AE6C4AF}" type="slidenum">
              <a:rPr lang="en-US" smtClean="0"/>
              <a:t>44</a:t>
            </a:fld>
            <a:endParaRPr lang="en-US"/>
          </a:p>
        </p:txBody>
      </p:sp>
    </p:spTree>
    <p:extLst>
      <p:ext uri="{BB962C8B-B14F-4D97-AF65-F5344CB8AC3E}">
        <p14:creationId xmlns:p14="http://schemas.microsoft.com/office/powerpoint/2010/main" val="530276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DengXian" panose="02010600030101010101" pitchFamily="2" charset="-122"/>
                <a:cs typeface="Times New Roman" panose="02020603050405020304" pitchFamily="18" charset="0"/>
              </a:rPr>
              <a:t>The binary cross-entropy (BCE) loss function is used for this binary classification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00" dirty="0">
              <a:solidFill>
                <a:srgbClr val="29261B"/>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61B"/>
                </a:solidFill>
                <a:effectLst/>
                <a:latin typeface="__tiempos_b6f14e"/>
              </a:rPr>
              <a:t>As a baseline, we employed a model that uses an average of the loss from each task for optimization. </a:t>
            </a:r>
            <a:endParaRPr lang="en-US" dirty="0"/>
          </a:p>
        </p:txBody>
      </p:sp>
      <p:sp>
        <p:nvSpPr>
          <p:cNvPr id="4" name="Slide Number Placeholder 3"/>
          <p:cNvSpPr>
            <a:spLocks noGrp="1"/>
          </p:cNvSpPr>
          <p:nvPr>
            <p:ph type="sldNum" sz="quarter" idx="5"/>
          </p:nvPr>
        </p:nvSpPr>
        <p:spPr/>
        <p:txBody>
          <a:bodyPr/>
          <a:lstStyle/>
          <a:p>
            <a:fld id="{DA9E75A9-3D38-2F49-BE1B-62E98AE6C4AF}" type="slidenum">
              <a:rPr lang="en-US" smtClean="0"/>
              <a:t>45</a:t>
            </a:fld>
            <a:endParaRPr lang="en-US"/>
          </a:p>
        </p:txBody>
      </p:sp>
    </p:spTree>
    <p:extLst>
      <p:ext uri="{BB962C8B-B14F-4D97-AF65-F5344CB8AC3E}">
        <p14:creationId xmlns:p14="http://schemas.microsoft.com/office/powerpoint/2010/main" val="1930690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61B"/>
                </a:solidFill>
                <a:effectLst/>
                <a:highlight>
                  <a:srgbClr val="F0EEE5"/>
                </a:highlight>
                <a:latin typeface="__tiempos_b6f14e"/>
              </a:rPr>
              <a:t>Let's begin by discussing the methodology for achieving group fairness across sensitive attributes like gender, age, and race/ethnicity. </a:t>
            </a:r>
          </a:p>
          <a:p>
            <a:br>
              <a:rPr lang="en-US" dirty="0"/>
            </a:br>
            <a:r>
              <a:rPr lang="en-US" sz="1800" dirty="0">
                <a:effectLst/>
                <a:latin typeface="Times New Roman" panose="02020603050405020304" pitchFamily="18" charset="0"/>
                <a:ea typeface="SimSun" panose="02010600030101010101" pitchFamily="2" charset="-122"/>
              </a:rPr>
              <a:t>The goal in this aim is to develop a in processing algorithms for healthcare predictive modeling that are both accurate and equitable. </a:t>
            </a:r>
          </a:p>
          <a:p>
            <a:endParaRPr lang="en-US" sz="1800" dirty="0">
              <a:effectLst/>
              <a:latin typeface="Times New Roman" panose="02020603050405020304" pitchFamily="18" charset="0"/>
              <a:ea typeface="SimSun" panose="02010600030101010101" pitchFamily="2" charset="-122"/>
            </a:endParaRPr>
          </a:p>
          <a:p>
            <a:pPr algn="l"/>
            <a:r>
              <a:rPr lang="en-US" sz="4000" b="0" i="0" dirty="0">
                <a:solidFill>
                  <a:srgbClr val="29261B"/>
                </a:solidFill>
                <a:effectLst/>
                <a:highlight>
                  <a:srgbClr val="F0EEE5"/>
                </a:highlight>
                <a:latin typeface="var(--font-claude-message)"/>
              </a:rPr>
              <a:t>The methodology employs Multitask Learning (MTL), a framework well-suited for promoting equity as it concurrently learns tasks associated with different demographic subgroups. The underlying rationale is that MTL can inherently mitigate training disparities that often arise between subgroups, leading to biased models.</a:t>
            </a:r>
            <a:endParaRPr lang="en-US" sz="4000" b="0" i="0" dirty="0">
              <a:solidFill>
                <a:srgbClr val="29261B"/>
              </a:solidFill>
              <a:effectLst/>
              <a:highlight>
                <a:srgbClr val="F0EEE5"/>
              </a:highlight>
              <a:latin typeface="__styreneB_5d855b"/>
            </a:endParaRPr>
          </a:p>
          <a:p>
            <a:endParaRPr lang="en-US" sz="1800" dirty="0">
              <a:effectLst/>
              <a:latin typeface="Times New Roman" panose="02020603050405020304" pitchFamily="18" charset="0"/>
              <a:ea typeface="SimSun" panose="02010600030101010101" pitchFamily="2" charset="-122"/>
            </a:endParaRPr>
          </a:p>
          <a:p>
            <a:pPr algn="l"/>
            <a:r>
              <a:rPr lang="en-US" sz="4000" b="0" i="0" dirty="0">
                <a:solidFill>
                  <a:srgbClr val="29261B"/>
                </a:solidFill>
                <a:effectLst/>
                <a:highlight>
                  <a:srgbClr val="F0EEE5"/>
                </a:highlight>
                <a:latin typeface="var(--font-claude-message)"/>
              </a:rPr>
              <a:t>The MTL framework mitigates training speed disparities by evenly distributing model capacity across subgroups, enabling fair, unbiased predictions. Both fairness and MTL aim to address the core issue of disproportionate training rates</a:t>
            </a:r>
          </a:p>
          <a:p>
            <a:pPr algn="l"/>
            <a:endParaRPr lang="en-US" dirty="0"/>
          </a:p>
          <a:p>
            <a:r>
              <a:rPr lang="en-US" sz="1800" dirty="0">
                <a:effectLst/>
                <a:latin typeface="Times New Roman" panose="02020603050405020304" pitchFamily="18" charset="0"/>
                <a:ea typeface="SimSun" panose="02010600030101010101" pitchFamily="2" charset="-122"/>
              </a:rPr>
              <a:t>To achieve this, </a:t>
            </a:r>
            <a:r>
              <a:rPr lang="en-US" sz="2800" b="0" i="0" dirty="0">
                <a:solidFill>
                  <a:srgbClr val="29261B"/>
                </a:solidFill>
                <a:effectLst/>
                <a:highlight>
                  <a:srgbClr val="F0EEE5"/>
                </a:highlight>
                <a:latin typeface="__tiempos_b6f14e"/>
              </a:rPr>
              <a:t>constrain the loss functions to prevent any one subgroup from disproportionately impacting the overall learning process.</a:t>
            </a:r>
          </a:p>
          <a:p>
            <a:endParaRPr lang="en-US" sz="2800" b="0" i="0" dirty="0">
              <a:solidFill>
                <a:srgbClr val="29261B"/>
              </a:solidFill>
              <a:effectLst/>
              <a:highlight>
                <a:srgbClr val="F0EEE5"/>
              </a:highlight>
              <a:latin typeface="__tiempos_b6f14e"/>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Additionally, the approach will use a long-term trend analysis to adjusts weights for subgroups to maintain consistent training and address systemic biases in various patient demographics.</a:t>
            </a:r>
          </a:p>
          <a:p>
            <a:endParaRPr lang="en-U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Ultimately, the integration of fairness into the MTL framework promotes balanced attention and bias mitigation among subgroups.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SimSun"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DA9E75A9-3D38-2F49-BE1B-62E98AE6C4AF}" type="slidenum">
              <a:rPr lang="en-US" smtClean="0"/>
              <a:t>46</a:t>
            </a:fld>
            <a:endParaRPr lang="en-US"/>
          </a:p>
        </p:txBody>
      </p:sp>
    </p:spTree>
    <p:extLst>
      <p:ext uri="{BB962C8B-B14F-4D97-AF65-F5344CB8AC3E}">
        <p14:creationId xmlns:p14="http://schemas.microsoft.com/office/powerpoint/2010/main" val="390511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61B"/>
                </a:solidFill>
                <a:effectLst/>
                <a:latin typeface="__tiempos_b6f14e"/>
              </a:rPr>
              <a:t>This table presents the disparity analysis results, comparing the demographic parity and equalized odds metrics between the baseline and FERI models across sensitive attributes of gender, age group, and race/ethnicity. </a:t>
            </a:r>
            <a:r>
              <a:rPr lang="en-US" b="0" i="0" dirty="0">
                <a:solidFill>
                  <a:srgbClr val="0D0D0D"/>
                </a:solidFill>
                <a:effectLst/>
                <a:highlight>
                  <a:srgbClr val="FFFFFF"/>
                </a:highlight>
                <a:latin typeface="Söhne"/>
              </a:rPr>
              <a:t>Lower values indicate a greater potential for achieving fairness.</a:t>
            </a:r>
            <a:endParaRPr lang="en-US" b="0" i="0" dirty="0">
              <a:solidFill>
                <a:srgbClr val="29261B"/>
              </a:solidFill>
              <a:effectLst/>
              <a:latin typeface="__tiempos_b6f14e"/>
            </a:endParaRP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Across all attributes, the FERI algorithm consistently outperformed the baseline, indicating reduced unfairness. For the gender attribute, FERI achieved a demographic parity disparity of 0.0013 (±0.0017) compared to the baseline's 0.0046 (±0.0037). </a:t>
            </a: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FERI also displayed improvements for age group, race and ethnicity, underscoring its efficacy in promoting fairness across all sensitive attributes. </a:t>
            </a:r>
          </a:p>
          <a:p>
            <a:pPr algn="l"/>
            <a:endParaRPr lang="en-US" b="0" i="0" dirty="0">
              <a:solidFill>
                <a:srgbClr val="29261B"/>
              </a:solidFill>
              <a:effectLst/>
              <a:latin typeface="__tiempos_b6f14e"/>
            </a:endParaRPr>
          </a:p>
          <a:p>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47</a:t>
            </a:fld>
            <a:endParaRPr lang="en-US"/>
          </a:p>
        </p:txBody>
      </p:sp>
    </p:spTree>
    <p:extLst>
      <p:ext uri="{BB962C8B-B14F-4D97-AF65-F5344CB8AC3E}">
        <p14:creationId xmlns:p14="http://schemas.microsoft.com/office/powerpoint/2010/main" val="19269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SimSun" panose="02010600030101010101" pitchFamily="2" charset="-122"/>
                  </a:rPr>
                  <a:t>after talking about how to learn the predefined window size losses in EMA manner. Let me talk about how the EMA losses calculated on each checkpoint will </a:t>
                </a:r>
                <a:r>
                  <a:rPr lang="en-US" sz="1200" dirty="0" err="1">
                    <a:solidFill>
                      <a:srgbClr val="000000"/>
                    </a:solidFill>
                    <a:effectLst/>
                    <a:latin typeface="Times New Roman" panose="02020603050405020304" pitchFamily="18" charset="0"/>
                    <a:ea typeface="SimSun" panose="02010600030101010101" pitchFamily="2" charset="-122"/>
                  </a:rPr>
                  <a:t>influcence</a:t>
                </a:r>
                <a:r>
                  <a:rPr lang="en-US" sz="1200" dirty="0">
                    <a:solidFill>
                      <a:srgbClr val="000000"/>
                    </a:solidFill>
                    <a:effectLst/>
                    <a:latin typeface="Times New Roman" panose="02020603050405020304" pitchFamily="18" charset="0"/>
                    <a:ea typeface="SimSun" panose="02010600030101010101" pitchFamily="2" charset="-122"/>
                  </a:rPr>
                  <a:t> the task weight adjustment.</a:t>
                </a:r>
                <a:endParaRPr lang="en-US" b="0" i="0" dirty="0">
                  <a:solidFill>
                    <a:schemeClr val="tx1"/>
                  </a:solidFill>
                  <a:effectLst/>
                  <a:latin typeface="__tiempos_b6f14e"/>
                </a:endParaRPr>
              </a:p>
              <a:p>
                <a:pPr algn="l"/>
                <a:endParaRPr lang="en-US" b="0" i="0" dirty="0">
                  <a:solidFill>
                    <a:schemeClr val="tx1"/>
                  </a:solidFill>
                  <a:effectLst/>
                  <a:latin typeface="__tiempos_b6f14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61B"/>
                    </a:solidFill>
                    <a:effectLst/>
                    <a:latin typeface="__tiempos_b6f14e"/>
                  </a:rPr>
                  <a:t>The approach adopt the idea of dynamically fine-tuning the subgroup loss function weights and efficiently managing training speed to ensure demographic fairness in each window size.</a:t>
                </a:r>
                <a:r>
                  <a:rPr lang="en-US" sz="1200" dirty="0">
                    <a:effectLst/>
                    <a:latin typeface="Times New Roman" panose="02020603050405020304" pitchFamily="18" charset="0"/>
                    <a:ea typeface="SimSun" panose="02010600030101010101" pitchFamily="2" charset="-122"/>
                  </a:rPr>
                  <a:t> It introduces a weighting scheme into the likelihood maximization process, which adaptively prioritize the learning of different tasks based on their current performance. </a:t>
                </a:r>
                <a:endParaRPr lang="en-US" b="0" i="0" dirty="0">
                  <a:solidFill>
                    <a:srgbClr val="29261B"/>
                  </a:solidFill>
                  <a:effectLst/>
                  <a:latin typeface="__tiempos_b6f14e"/>
                </a:endParaRP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It consists of three main steps:</a:t>
                </a:r>
              </a:p>
              <a:p>
                <a:pPr algn="l"/>
                <a:endParaRPr lang="en-US" b="0" i="0" dirty="0">
                  <a:solidFill>
                    <a:srgbClr val="29261B"/>
                  </a:solidFill>
                  <a:effectLst/>
                  <a:latin typeface="__tiempos_b6f14e"/>
                </a:endParaRPr>
              </a:p>
              <a:p>
                <a:pPr algn="l">
                  <a:buFont typeface="+mj-lt"/>
                  <a:buAutoNum type="arabicPeriod"/>
                </a:pPr>
                <a:r>
                  <a:rPr lang="en-US" b="0" i="0" dirty="0">
                    <a:solidFill>
                      <a:srgbClr val="29261B"/>
                    </a:solidFill>
                    <a:effectLst/>
                    <a:latin typeface="__tiempos_b6f14e"/>
                  </a:rPr>
                  <a:t>Task Weight calculation: the </a:t>
                </a:r>
                <a:r>
                  <a:rPr lang="en-US" b="0" i="0" dirty="0" err="1">
                    <a:solidFill>
                      <a:srgbClr val="29261B"/>
                    </a:solidFill>
                    <a:effectLst/>
                    <a:latin typeface="__tiempos_b6f14e"/>
                  </a:rPr>
                  <a:t>W_tc</a:t>
                </a:r>
                <a:r>
                  <a:rPr lang="en-US" b="0" i="0" dirty="0">
                    <a:solidFill>
                      <a:srgbClr val="29261B"/>
                    </a:solidFill>
                    <a:effectLst/>
                    <a:latin typeface="__tiempos_b6f14e"/>
                  </a:rPr>
                  <a:t> indicate the task logit for each subgroup. Then, the </a:t>
                </a:r>
                <a:r>
                  <a:rPr lang="en-US" b="0" i="0" dirty="0" err="1">
                    <a:solidFill>
                      <a:srgbClr val="29261B"/>
                    </a:solidFill>
                    <a:effectLst/>
                    <a:latin typeface="__tiempos_b6f14e"/>
                  </a:rPr>
                  <a:t>softmax</a:t>
                </a:r>
                <a:r>
                  <a:rPr lang="en-US" b="0" i="0" dirty="0">
                    <a:solidFill>
                      <a:srgbClr val="29261B"/>
                    </a:solidFill>
                    <a:effectLst/>
                    <a:latin typeface="__tiempos_b6f14e"/>
                  </a:rPr>
                  <a:t> function is applied to the logits to obtain the weight.</a:t>
                </a:r>
              </a:p>
              <a:p>
                <a:pPr algn="l">
                  <a:buFont typeface="+mj-lt"/>
                  <a:buAutoNum type="arabicPeriod"/>
                </a:pPr>
                <a:endParaRPr lang="en-US" b="0" i="0" dirty="0">
                  <a:solidFill>
                    <a:srgbClr val="29261B"/>
                  </a:solidFill>
                  <a:effectLst/>
                  <a:latin typeface="__tiempos_b6f14e"/>
                </a:endParaRPr>
              </a:p>
              <a:p>
                <a:pPr algn="l">
                  <a:buFont typeface="+mj-lt"/>
                  <a:buAutoNum type="arabicPeriod"/>
                </a:pPr>
                <a:endParaRPr lang="en-US" b="0" i="0" dirty="0">
                  <a:solidFill>
                    <a:srgbClr val="29261B"/>
                  </a:solidFill>
                  <a:effectLst/>
                  <a:latin typeface="__tiempos_b6f14e"/>
                </a:endParaRPr>
              </a:p>
              <a:p>
                <a:pPr algn="l">
                  <a:buFont typeface="+mj-lt"/>
                  <a:buAutoNum type="arabicPeriod"/>
                </a:pPr>
                <a:endParaRPr lang="en-US" b="0" i="0" dirty="0">
                  <a:solidFill>
                    <a:srgbClr val="29261B"/>
                  </a:solidFill>
                  <a:effectLst/>
                  <a:latin typeface="__tiempos_b6f14e"/>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SimSun" panose="02010600030101010101" pitchFamily="2" charset="-122"/>
                  </a:rPr>
                  <a:t>Here</a:t>
                </a:r>
                <a:r>
                  <a:rPr lang="en-US" sz="1200" baseline="0" dirty="0">
                    <a:solidFill>
                      <a:srgbClr val="000000"/>
                    </a:solidFill>
                    <a:effectLst/>
                    <a:latin typeface="Times New Roman" panose="02020603050405020304" pitchFamily="18" charset="0"/>
                    <a:ea typeface="SimSun" panose="02010600030101010101" pitchFamily="2" charset="-122"/>
                  </a:rPr>
                  <a:t> is t</a:t>
                </a:r>
                <a:r>
                  <a:rPr lang="en-US" sz="1200" dirty="0">
                    <a:solidFill>
                      <a:srgbClr val="000000"/>
                    </a:solidFill>
                    <a:effectLst/>
                    <a:latin typeface="Times New Roman" panose="02020603050405020304" pitchFamily="18" charset="0"/>
                    <a:ea typeface="SimSun" panose="02010600030101010101" pitchFamily="2" charset="-122"/>
                  </a:rPr>
                  <a:t>he </a:t>
                </a:r>
                <a:r>
                  <a:rPr lang="en-US" sz="1200" dirty="0">
                    <a:solidFill>
                      <a:schemeClr val="tx1"/>
                    </a:solidFill>
                    <a:effectLst/>
                    <a:latin typeface="Times New Roman" panose="02020603050405020304" pitchFamily="18" charset="0"/>
                    <a:ea typeface="SimSun" panose="02010600030101010101" pitchFamily="2" charset="-122"/>
                  </a:rPr>
                  <a:t>overall loss function under EMA at checkpoint </a:t>
                </a:r>
                <a:r>
                  <a:rPr lang="en-US" sz="1200" i="0">
                    <a:solidFill>
                      <a:schemeClr val="tx1"/>
                    </a:solidFill>
                    <a:effectLst/>
                    <a:latin typeface="Cambria Math" panose="02040503050406030204" pitchFamily="18" charset="0"/>
                    <a:ea typeface="SimSun" panose="02010600030101010101" pitchFamily="2" charset="-122"/>
                  </a:rPr>
                  <a:t>𝑡_𝑐</a:t>
                </a:r>
                <a:endParaRPr lang="en-US" b="0" i="0" dirty="0">
                  <a:solidFill>
                    <a:schemeClr val="tx1"/>
                  </a:solidFill>
                  <a:effectLst/>
                  <a:latin typeface="__tiempos_b6f14e"/>
                </a:endParaRPr>
              </a:p>
              <a:p>
                <a:pPr algn="l"/>
                <a:endParaRPr lang="en-US" b="0" i="0" dirty="0">
                  <a:solidFill>
                    <a:schemeClr val="tx1"/>
                  </a:solidFill>
                  <a:effectLst/>
                  <a:latin typeface="__tiempos_b6f14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61B"/>
                    </a:solidFill>
                    <a:effectLst/>
                    <a:latin typeface="__tiempos_b6f14e"/>
                  </a:rPr>
                  <a:t>The approach adopt the idea of dynamically fine-tuning the subgroup loss function weights and efficiently managing training speed to ensure demographic fairness in each window size.</a:t>
                </a:r>
                <a:r>
                  <a:rPr lang="en-US" sz="1200" dirty="0">
                    <a:effectLst/>
                    <a:latin typeface="Times New Roman" panose="02020603050405020304" pitchFamily="18" charset="0"/>
                    <a:ea typeface="SimSun" panose="02010600030101010101" pitchFamily="2" charset="-122"/>
                  </a:rPr>
                  <a:t> It introduces a weighting scheme into the likelihood maximization process, which adaptively prioritize the learning of different tasks based on their current performance. </a:t>
                </a:r>
                <a:endParaRPr lang="en-US" b="0" i="0" dirty="0">
                  <a:solidFill>
                    <a:srgbClr val="29261B"/>
                  </a:solidFill>
                  <a:effectLst/>
                  <a:latin typeface="__tiempos_b6f14e"/>
                </a:endParaRPr>
              </a:p>
              <a:p>
                <a:pPr algn="l"/>
                <a:endParaRPr lang="en-US" b="0" i="0" dirty="0">
                  <a:solidFill>
                    <a:srgbClr val="29261B"/>
                  </a:solidFill>
                  <a:effectLst/>
                  <a:latin typeface="__tiempos_b6f14e"/>
                </a:endParaRPr>
              </a:p>
              <a:p>
                <a:pPr algn="l"/>
                <a:r>
                  <a:rPr lang="en-US" b="0" i="0" dirty="0">
                    <a:solidFill>
                      <a:srgbClr val="29261B"/>
                    </a:solidFill>
                    <a:effectLst/>
                    <a:latin typeface="__tiempos_b6f14e"/>
                  </a:rPr>
                  <a:t>It consists of three main steps:</a:t>
                </a:r>
              </a:p>
              <a:p>
                <a:pPr algn="l"/>
                <a:endParaRPr lang="en-US" b="0" i="0" dirty="0">
                  <a:solidFill>
                    <a:srgbClr val="29261B"/>
                  </a:solidFill>
                  <a:effectLst/>
                  <a:latin typeface="__tiempos_b6f14e"/>
                </a:endParaRPr>
              </a:p>
              <a:p>
                <a:pPr algn="l">
                  <a:buFont typeface="+mj-lt"/>
                  <a:buAutoNum type="arabicPeriod"/>
                </a:pPr>
                <a:r>
                  <a:rPr lang="en-US" b="0" i="0" dirty="0">
                    <a:solidFill>
                      <a:srgbClr val="29261B"/>
                    </a:solidFill>
                    <a:effectLst/>
                    <a:latin typeface="__tiempos_b6f14e"/>
                  </a:rPr>
                  <a:t>Task Weight calculation: the </a:t>
                </a:r>
                <a:r>
                  <a:rPr lang="en-US" b="0" i="0" dirty="0" err="1">
                    <a:solidFill>
                      <a:srgbClr val="29261B"/>
                    </a:solidFill>
                    <a:effectLst/>
                    <a:latin typeface="__tiempos_b6f14e"/>
                  </a:rPr>
                  <a:t>W_tc</a:t>
                </a:r>
                <a:r>
                  <a:rPr lang="en-US" b="0" i="0" dirty="0">
                    <a:solidFill>
                      <a:srgbClr val="29261B"/>
                    </a:solidFill>
                    <a:effectLst/>
                    <a:latin typeface="__tiempos_b6f14e"/>
                  </a:rPr>
                  <a:t> indicate the task logit for each subgroup. Then, the </a:t>
                </a:r>
                <a:r>
                  <a:rPr lang="en-US" b="0" i="0" dirty="0" err="1">
                    <a:solidFill>
                      <a:srgbClr val="29261B"/>
                    </a:solidFill>
                    <a:effectLst/>
                    <a:latin typeface="__tiempos_b6f14e"/>
                  </a:rPr>
                  <a:t>softmax</a:t>
                </a:r>
                <a:r>
                  <a:rPr lang="en-US" b="0" i="0" dirty="0">
                    <a:solidFill>
                      <a:srgbClr val="29261B"/>
                    </a:solidFill>
                    <a:effectLst/>
                    <a:latin typeface="__tiempos_b6f14e"/>
                  </a:rPr>
                  <a:t> function is applied to the logits to obtain the weight as shown as </a:t>
                </a:r>
                <a:r>
                  <a:rPr lang="en-US" b="0" i="0" dirty="0" err="1">
                    <a:solidFill>
                      <a:srgbClr val="29261B"/>
                    </a:solidFill>
                    <a:effectLst/>
                    <a:latin typeface="__tiempos_b6f14e"/>
                  </a:rPr>
                  <a:t>Z_tc</a:t>
                </a:r>
                <a:r>
                  <a:rPr lang="en-US" b="0" i="0" dirty="0">
                    <a:solidFill>
                      <a:srgbClr val="29261B"/>
                    </a:solidFill>
                    <a:effectLst/>
                    <a:latin typeface="__tiempos_b6f14e"/>
                  </a:rPr>
                  <a:t> for each task weights</a:t>
                </a:r>
              </a:p>
              <a:p>
                <a:pPr algn="l">
                  <a:buFont typeface="+mj-lt"/>
                  <a:buAutoNum type="arabicPeriod"/>
                </a:pPr>
                <a:endParaRPr lang="en-US" b="0" i="0" dirty="0">
                  <a:solidFill>
                    <a:srgbClr val="29261B"/>
                  </a:solidFill>
                  <a:effectLst/>
                  <a:latin typeface="__tiempos_b6f14e"/>
                </a:endParaRPr>
              </a:p>
              <a:p>
                <a:pPr algn="l">
                  <a:buFont typeface="+mj-lt"/>
                  <a:buAutoNum type="arabicPeriod"/>
                </a:pPr>
                <a:endParaRPr lang="en-US" b="0" i="0" dirty="0">
                  <a:solidFill>
                    <a:srgbClr val="29261B"/>
                  </a:solidFill>
                  <a:effectLst/>
                  <a:latin typeface="__tiempos_b6f14e"/>
                </a:endParaRPr>
              </a:p>
              <a:p>
                <a:pPr algn="l">
                  <a:buFont typeface="+mj-lt"/>
                  <a:buAutoNum type="arabicPeriod"/>
                </a:pPr>
                <a:endParaRPr lang="en-US" b="0" i="0" dirty="0">
                  <a:solidFill>
                    <a:srgbClr val="29261B"/>
                  </a:solidFill>
                  <a:effectLst/>
                  <a:latin typeface="__tiempos_b6f14e"/>
                </a:endParaRPr>
              </a:p>
              <a:p>
                <a:pPr algn="l">
                  <a:buFont typeface="+mj-lt"/>
                  <a:buAutoNum type="arabicPeriod"/>
                </a:pPr>
                <a:endParaRPr lang="en-US" b="0" i="0" dirty="0">
                  <a:solidFill>
                    <a:srgbClr val="29261B"/>
                  </a:solidFill>
                  <a:effectLst/>
                  <a:latin typeface="__tiempos_b6f14e"/>
                </a:endParaRPr>
              </a:p>
              <a:p>
                <a:endParaRPr lang="en-US" dirty="0"/>
              </a:p>
            </p:txBody>
          </p:sp>
        </mc:Fallback>
      </mc:AlternateContent>
      <p:sp>
        <p:nvSpPr>
          <p:cNvPr id="4" name="Slide Number Placeholder 3"/>
          <p:cNvSpPr>
            <a:spLocks noGrp="1"/>
          </p:cNvSpPr>
          <p:nvPr>
            <p:ph type="sldNum" sz="quarter" idx="5"/>
          </p:nvPr>
        </p:nvSpPr>
        <p:spPr/>
        <p:txBody>
          <a:bodyPr/>
          <a:lstStyle/>
          <a:p>
            <a:fld id="{DA9E75A9-3D38-2F49-BE1B-62E98AE6C4AF}" type="slidenum">
              <a:rPr lang="en-US" smtClean="0"/>
              <a:t>48</a:t>
            </a:fld>
            <a:endParaRPr lang="en-US"/>
          </a:p>
        </p:txBody>
      </p:sp>
    </p:spTree>
    <p:extLst>
      <p:ext uri="{BB962C8B-B14F-4D97-AF65-F5344CB8AC3E}">
        <p14:creationId xmlns:p14="http://schemas.microsoft.com/office/powerpoint/2010/main" val="235102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05294B"/>
                </a:solidFill>
                <a:effectLst/>
                <a:highlight>
                  <a:srgbClr val="FBFBFE"/>
                </a:highlight>
                <a:latin typeface="AvertaStd"/>
              </a:rPr>
              <a:t>. To start first, we have to understand what exactly does algorithmic bias actually mean? So let's consider this image. What do you see in this image? How would you describe it? Well, I. </a:t>
            </a:r>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3</a:t>
            </a:fld>
            <a:endParaRPr lang="zh-CN" altLang="en-US"/>
          </a:p>
        </p:txBody>
      </p:sp>
    </p:spTree>
    <p:extLst>
      <p:ext uri="{BB962C8B-B14F-4D97-AF65-F5344CB8AC3E}">
        <p14:creationId xmlns:p14="http://schemas.microsoft.com/office/powerpoint/2010/main" val="367832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29261B"/>
              </a:solidFill>
              <a:effectLst/>
              <a:latin typeface="__tiempos_b6f14e"/>
            </a:endParaRPr>
          </a:p>
          <a:p>
            <a:pPr algn="l">
              <a:buFont typeface="+mj-lt"/>
              <a:buNone/>
            </a:pPr>
            <a:r>
              <a:rPr lang="en-US" b="0" i="0" dirty="0">
                <a:solidFill>
                  <a:srgbClr val="29261B"/>
                </a:solidFill>
                <a:effectLst/>
                <a:latin typeface="__tiempos_b6f14e"/>
              </a:rPr>
              <a:t>The next step is Model Parameters Update: </a:t>
            </a:r>
          </a:p>
          <a:p>
            <a:pPr algn="l">
              <a:buFont typeface="+mj-lt"/>
              <a:buNone/>
            </a:pPr>
            <a:endParaRPr lang="en-US" b="0" i="0" dirty="0">
              <a:solidFill>
                <a:srgbClr val="29261B"/>
              </a:solidFill>
              <a:effectLst/>
              <a:latin typeface="__tiempos_b6f14e"/>
            </a:endParaRPr>
          </a:p>
          <a:p>
            <a:pPr algn="l">
              <a:buFont typeface="+mj-lt"/>
              <a:buNone/>
            </a:pPr>
            <a:r>
              <a:rPr lang="en-US" b="0" i="0" dirty="0">
                <a:solidFill>
                  <a:srgbClr val="29261B"/>
                </a:solidFill>
                <a:effectLst/>
                <a:latin typeface="__tiempos_b6f14e"/>
              </a:rPr>
              <a:t>A task specific loss is computed for each task to understand the model’s current checkpoint performance. </a:t>
            </a:r>
          </a:p>
          <a:p>
            <a:pPr algn="l">
              <a:buFont typeface="+mj-lt"/>
              <a:buNone/>
            </a:pPr>
            <a:endParaRPr lang="en-US" b="0" i="0" dirty="0">
              <a:solidFill>
                <a:srgbClr val="29261B"/>
              </a:solidFill>
              <a:effectLst/>
              <a:latin typeface="__tiempos_b6f14e"/>
            </a:endParaRPr>
          </a:p>
          <a:p>
            <a:pPr algn="l">
              <a:buFont typeface="+mj-lt"/>
              <a:buNone/>
            </a:pPr>
            <a:r>
              <a:rPr lang="en-US" b="0" i="0" dirty="0">
                <a:solidFill>
                  <a:srgbClr val="29261B"/>
                </a:solidFill>
                <a:effectLst/>
                <a:latin typeface="__tiempos_b6f14e"/>
              </a:rPr>
              <a:t>After the modeling running after the next window size epochs, it reaches to the next checkpoint. </a:t>
            </a:r>
          </a:p>
          <a:p>
            <a:pPr algn="l">
              <a:buFont typeface="+mj-lt"/>
              <a:buNone/>
            </a:pPr>
            <a:endParaRPr lang="en-US" b="0" i="0" dirty="0">
              <a:solidFill>
                <a:srgbClr val="29261B"/>
              </a:solidFill>
              <a:effectLst/>
              <a:latin typeface="__tiempos_b6f14e"/>
            </a:endParaRPr>
          </a:p>
          <a:p>
            <a:pPr algn="l">
              <a:buFont typeface="+mj-lt"/>
              <a:buNone/>
            </a:pPr>
            <a:r>
              <a:rPr lang="en-US" b="0" i="0" dirty="0">
                <a:solidFill>
                  <a:srgbClr val="29261B"/>
                </a:solidFill>
                <a:effectLst/>
                <a:latin typeface="__tiempos_b6f14e"/>
              </a:rPr>
              <a:t>The new adjusted task-specific loss is recomputed for each task. It is crucial as it provides the necessary information to adjust the importance weights or logits of the task in each checkpoint. </a:t>
            </a:r>
          </a:p>
          <a:p>
            <a:pPr algn="l">
              <a:buFont typeface="+mj-lt"/>
              <a:buNone/>
            </a:pPr>
            <a:endParaRPr lang="en-US" dirty="0"/>
          </a:p>
        </p:txBody>
      </p:sp>
      <p:sp>
        <p:nvSpPr>
          <p:cNvPr id="4" name="Slide Number Placeholder 3"/>
          <p:cNvSpPr>
            <a:spLocks noGrp="1"/>
          </p:cNvSpPr>
          <p:nvPr>
            <p:ph type="sldNum" sz="quarter" idx="5"/>
          </p:nvPr>
        </p:nvSpPr>
        <p:spPr/>
        <p:txBody>
          <a:bodyPr/>
          <a:lstStyle/>
          <a:p>
            <a:fld id="{DA9E75A9-3D38-2F49-BE1B-62E98AE6C4AF}" type="slidenum">
              <a:rPr lang="en-US" smtClean="0"/>
              <a:t>49</a:t>
            </a:fld>
            <a:endParaRPr lang="en-US"/>
          </a:p>
        </p:txBody>
      </p:sp>
    </p:spTree>
    <p:extLst>
      <p:ext uri="{BB962C8B-B14F-4D97-AF65-F5344CB8AC3E}">
        <p14:creationId xmlns:p14="http://schemas.microsoft.com/office/powerpoint/2010/main" val="399331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29261B"/>
                </a:solidFill>
                <a:effectLst/>
                <a:highlight>
                  <a:srgbClr val="F0EEE5"/>
                </a:highlight>
                <a:latin typeface="__tiempos_b6f14e"/>
              </a:rPr>
              <a:t>The third step is the Task Weight Logits Update. </a:t>
            </a:r>
          </a:p>
          <a:p>
            <a:pPr algn="l">
              <a:buFont typeface="+mj-lt"/>
              <a:buNone/>
            </a:pPr>
            <a:endParaRPr lang="en-US" b="0" i="0" dirty="0">
              <a:solidFill>
                <a:srgbClr val="29261B"/>
              </a:solidFill>
              <a:effectLst/>
              <a:highlight>
                <a:srgbClr val="F0EEE5"/>
              </a:highlight>
              <a:latin typeface="__tiempos_b6f14e"/>
            </a:endParaRPr>
          </a:p>
          <a:p>
            <a:pPr algn="l">
              <a:buFont typeface="+mj-lt"/>
              <a:buNone/>
            </a:pPr>
            <a:r>
              <a:rPr lang="en-US" b="0" i="0" dirty="0">
                <a:solidFill>
                  <a:srgbClr val="29261B"/>
                </a:solidFill>
                <a:effectLst/>
                <a:highlight>
                  <a:srgbClr val="F0EEE5"/>
                </a:highlight>
                <a:latin typeface="__tiempos_b6f14e"/>
              </a:rPr>
              <a:t>The logits for each task, which guide the determination of task weights, are updated based on the difference between the log of the previous checkpoint loss (which accumulates all losses in the previous window) and the log of the current checkpoint loss (which accumulates all losses in the current window).</a:t>
            </a:r>
          </a:p>
          <a:p>
            <a:pPr algn="l">
              <a:buFont typeface="+mj-lt"/>
              <a:buNone/>
            </a:pPr>
            <a:endParaRPr lang="en-US" b="0" i="0" dirty="0">
              <a:solidFill>
                <a:srgbClr val="29261B"/>
              </a:solidFill>
              <a:effectLst/>
              <a:highlight>
                <a:srgbClr val="F0EEE5"/>
              </a:highlight>
              <a:latin typeface="__tiempos_b6f14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29261B"/>
                </a:solidFill>
                <a:effectLst/>
                <a:highlight>
                  <a:srgbClr val="F0EEE5"/>
                </a:highlight>
                <a:latin typeface="__tiempos_b6f14e"/>
              </a:rPr>
              <a:t>Delta is </a:t>
            </a:r>
            <a:r>
              <a:rPr lang="en-US" b="0" i="0" dirty="0">
                <a:solidFill>
                  <a:srgbClr val="0D0D0D"/>
                </a:solidFill>
                <a:effectLst/>
                <a:highlight>
                  <a:srgbClr val="FFFFFF"/>
                </a:highlight>
                <a:latin typeface="Söhne"/>
              </a:rPr>
              <a:t>it's a measure of how the weight should be adjusted according to the changes in the performance metric over time. This product will give you the direction and magnitude by which to adjust the weights in order to account for the change in performance metrics.</a:t>
            </a:r>
            <a:endParaRPr lang="en-US" b="0" i="0" dirty="0">
              <a:solidFill>
                <a:srgbClr val="29261B"/>
              </a:solidFill>
              <a:effectLst/>
              <a:highlight>
                <a:srgbClr val="F0EEE5"/>
              </a:highlight>
              <a:latin typeface="__tiempos_b6f14e"/>
            </a:endParaRPr>
          </a:p>
          <a:p>
            <a:pPr algn="l">
              <a:buFont typeface="+mj-lt"/>
              <a:buNone/>
            </a:pPr>
            <a:endParaRPr lang="en-US" b="0" i="0" dirty="0">
              <a:solidFill>
                <a:srgbClr val="29261B"/>
              </a:solidFill>
              <a:effectLst/>
              <a:highlight>
                <a:srgbClr val="F0EEE5"/>
              </a:highlight>
              <a:latin typeface="__tiempos_b6f14e"/>
            </a:endParaRPr>
          </a:p>
          <a:p>
            <a:pPr algn="l"/>
            <a:r>
              <a:rPr lang="en-US" b="0" i="0" dirty="0">
                <a:solidFill>
                  <a:srgbClr val="29261B"/>
                </a:solidFill>
                <a:effectLst/>
                <a:latin typeface="__tiempos_b6f14e"/>
              </a:rPr>
              <a:t>As training progresses, these logits and consequently, the weights from </a:t>
            </a:r>
            <a:r>
              <a:rPr lang="en-US" b="0" i="0" dirty="0" err="1">
                <a:solidFill>
                  <a:srgbClr val="29261B"/>
                </a:solidFill>
                <a:effectLst/>
                <a:latin typeface="__tiempos_b6f14e"/>
              </a:rPr>
              <a:t>softmax</a:t>
            </a:r>
            <a:r>
              <a:rPr lang="en-US" b="0" i="0" dirty="0">
                <a:solidFill>
                  <a:srgbClr val="29261B"/>
                </a:solidFill>
                <a:effectLst/>
                <a:latin typeface="__tiempos_b6f14e"/>
              </a:rPr>
              <a:t> function again will be adjusted to potentially give more importance to tasks that are harder or less importance to tasks that are easier, depending on task losses performance from the prior window size. </a:t>
            </a:r>
            <a:endParaRPr lang="en-US" dirty="0"/>
          </a:p>
          <a:p>
            <a:endParaRPr lang="en-US" dirty="0"/>
          </a:p>
          <a:p>
            <a:pPr algn="l">
              <a:buFont typeface="+mj-lt"/>
              <a:buNone/>
            </a:pPr>
            <a:r>
              <a:rPr lang="en-US" b="0" i="0" dirty="0">
                <a:solidFill>
                  <a:srgbClr val="29261B"/>
                </a:solidFill>
                <a:effectLst/>
                <a:highlight>
                  <a:srgbClr val="F0EEE5"/>
                </a:highlight>
                <a:latin typeface="__tiempos_b6f14e"/>
              </a:rPr>
              <a:t>####</a:t>
            </a:r>
          </a:p>
          <a:p>
            <a:pPr algn="l">
              <a:buFont typeface="Arial" panose="020B0604020202020204" pitchFamily="34" charset="0"/>
              <a:buChar char="•"/>
            </a:pPr>
            <a:r>
              <a:rPr lang="en-US" b="0" i="0" dirty="0">
                <a:solidFill>
                  <a:srgbClr val="0D0D0D"/>
                </a:solidFill>
                <a:effectLst/>
                <a:highlight>
                  <a:srgbClr val="FFFFFF"/>
                </a:highlight>
                <a:latin typeface="Söhne"/>
              </a:rPr>
              <a:t>This gradient will tell you how changes in the weight would have affected this difference in performance. </a:t>
            </a:r>
          </a:p>
          <a:p>
            <a:pPr algn="l">
              <a:buFont typeface="Arial" panose="020B0604020202020204" pitchFamily="34" charset="0"/>
              <a:buChar char="•"/>
            </a:pPr>
            <a:r>
              <a:rPr lang="en-US" b="0" i="0" dirty="0">
                <a:solidFill>
                  <a:srgbClr val="0D0D0D"/>
                </a:solidFill>
                <a:effectLst/>
                <a:highlight>
                  <a:srgbClr val="FFFFFF"/>
                </a:highlight>
                <a:latin typeface="Söhne"/>
              </a:rPr>
              <a:t>if the gradient is </a:t>
            </a:r>
            <a:r>
              <a:rPr lang="en-US" b="1" i="0" dirty="0">
                <a:solidFill>
                  <a:srgbClr val="0D0D0D"/>
                </a:solidFill>
                <a:effectLst/>
                <a:highlight>
                  <a:srgbClr val="FFFFFF"/>
                </a:highlight>
                <a:latin typeface="Söhne"/>
              </a:rPr>
              <a:t>positive</a:t>
            </a:r>
            <a:r>
              <a:rPr lang="en-US" b="0" i="0" dirty="0">
                <a:solidFill>
                  <a:srgbClr val="0D0D0D"/>
                </a:solidFill>
                <a:effectLst/>
                <a:highlight>
                  <a:srgbClr val="FFFFFF"/>
                </a:highlight>
                <a:latin typeface="Söhne"/>
              </a:rPr>
              <a:t>, it means that increasing the weight will increase the loss function (worsening performance).</a:t>
            </a:r>
          </a:p>
          <a:p>
            <a:pPr algn="l">
              <a:buFont typeface="Arial" panose="020B0604020202020204" pitchFamily="34" charset="0"/>
              <a:buChar char="•"/>
            </a:pPr>
            <a:r>
              <a:rPr lang="en-US" b="0" i="0" dirty="0">
                <a:solidFill>
                  <a:srgbClr val="0D0D0D"/>
                </a:solidFill>
                <a:effectLst/>
                <a:highlight>
                  <a:srgbClr val="FFFFFF"/>
                </a:highlight>
                <a:latin typeface="Söhne"/>
              </a:rPr>
              <a:t>If the gradient is </a:t>
            </a:r>
            <a:r>
              <a:rPr lang="en-US" b="1" i="0" dirty="0">
                <a:solidFill>
                  <a:srgbClr val="0D0D0D"/>
                </a:solidFill>
                <a:effectLst/>
                <a:highlight>
                  <a:srgbClr val="FFFFFF"/>
                </a:highlight>
                <a:latin typeface="Söhne"/>
              </a:rPr>
              <a:t>negative</a:t>
            </a:r>
            <a:r>
              <a:rPr lang="en-US" b="0" i="0" dirty="0">
                <a:solidFill>
                  <a:srgbClr val="0D0D0D"/>
                </a:solidFill>
                <a:effectLst/>
                <a:highlight>
                  <a:srgbClr val="FFFFFF"/>
                </a:highlight>
                <a:latin typeface="Söhne"/>
              </a:rPr>
              <a:t>, it means that increasing the weight will decrease the loss function (improving performance).</a:t>
            </a:r>
          </a:p>
          <a:p>
            <a:pPr algn="l">
              <a:buFont typeface="+mj-lt"/>
              <a:buNone/>
            </a:pPr>
            <a:r>
              <a:rPr lang="en-US" b="0" i="0" dirty="0">
                <a:solidFill>
                  <a:srgbClr val="0D0D0D"/>
                </a:solidFill>
                <a:effectLst/>
                <a:highlight>
                  <a:srgbClr val="FFFFFF"/>
                </a:highlight>
                <a:latin typeface="Söhne"/>
              </a:rPr>
              <a:t>The term </a:t>
            </a:r>
            <a:r>
              <a:rPr lang="el-GR" b="0" i="1" dirty="0">
                <a:solidFill>
                  <a:srgbClr val="0D0D0D"/>
                </a:solidFill>
                <a:effectLst/>
                <a:highlight>
                  <a:srgbClr val="FFFFFF"/>
                </a:highlight>
                <a:latin typeface="KaTeX_Math"/>
              </a:rPr>
              <a:t>γ</a:t>
            </a:r>
            <a:r>
              <a:rPr lang="en-US" b="0" i="1" dirty="0" err="1">
                <a:solidFill>
                  <a:srgbClr val="0D0D0D"/>
                </a:solidFill>
                <a:effectLst/>
                <a:highlight>
                  <a:srgbClr val="FFFFFF"/>
                </a:highlight>
                <a:latin typeface="KaTeX_Math"/>
              </a:rPr>
              <a:t>wtc</a:t>
            </a:r>
            <a:r>
              <a:rPr lang="en-US" b="0" i="0" dirty="0">
                <a:solidFill>
                  <a:srgbClr val="0D0D0D"/>
                </a:solidFill>
                <a:effectLst/>
                <a:highlight>
                  <a:srgbClr val="FFFFFF"/>
                </a:highlight>
                <a:latin typeface="KaTeX_Main"/>
              </a:rPr>
              <a:t>​​</a:t>
            </a:r>
            <a:r>
              <a:rPr lang="en-US" b="0" i="0" dirty="0">
                <a:solidFill>
                  <a:srgbClr val="0D0D0D"/>
                </a:solidFill>
                <a:effectLst/>
                <a:highlight>
                  <a:srgbClr val="FFFFFF"/>
                </a:highlight>
                <a:latin typeface="Söhne"/>
              </a:rPr>
              <a:t> appears to be a regularization term that also works to constrain the magnitude of the weights.</a:t>
            </a:r>
          </a:p>
          <a:p>
            <a:pPr algn="l">
              <a:buFont typeface="+mj-lt"/>
              <a:buNone/>
            </a:pPr>
            <a:r>
              <a:rPr lang="en-US" b="0" i="0" dirty="0">
                <a:solidFill>
                  <a:srgbClr val="29261B"/>
                </a:solidFill>
                <a:effectLst/>
                <a:latin typeface="__tiempos_b6f14e"/>
              </a:rPr>
              <a:t>###</a:t>
            </a:r>
          </a:p>
          <a:p>
            <a:endParaRPr lang="en-US" dirty="0"/>
          </a:p>
        </p:txBody>
      </p:sp>
      <p:sp>
        <p:nvSpPr>
          <p:cNvPr id="4" name="Slide Number Placeholder 3"/>
          <p:cNvSpPr>
            <a:spLocks noGrp="1"/>
          </p:cNvSpPr>
          <p:nvPr>
            <p:ph type="sldNum" sz="quarter" idx="5"/>
          </p:nvPr>
        </p:nvSpPr>
        <p:spPr/>
        <p:txBody>
          <a:bodyPr/>
          <a:lstStyle/>
          <a:p>
            <a:fld id="{DA9E75A9-3D38-2F49-BE1B-62E98AE6C4AF}" type="slidenum">
              <a:rPr lang="en-US" smtClean="0"/>
              <a:t>50</a:t>
            </a:fld>
            <a:endParaRPr lang="en-US"/>
          </a:p>
        </p:txBody>
      </p:sp>
    </p:spTree>
    <p:extLst>
      <p:ext uri="{BB962C8B-B14F-4D97-AF65-F5344CB8AC3E}">
        <p14:creationId xmlns:p14="http://schemas.microsoft.com/office/powerpoint/2010/main" val="225785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5408FB9-E428-4F5C-8329-F1699178264F}" type="slidenum">
              <a:rPr lang="en-US" smtClean="0"/>
              <a:t>5</a:t>
            </a:fld>
            <a:endParaRPr lang="en-US"/>
          </a:p>
        </p:txBody>
      </p:sp>
    </p:spTree>
    <p:extLst>
      <p:ext uri="{BB962C8B-B14F-4D97-AF65-F5344CB8AC3E}">
        <p14:creationId xmlns:p14="http://schemas.microsoft.com/office/powerpoint/2010/main" val="4075798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Human driven or suggested by an algorithm</a:t>
            </a:r>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9</a:t>
            </a:fld>
            <a:endParaRPr lang="zh-CN" altLang="en-US"/>
          </a:p>
        </p:txBody>
      </p:sp>
    </p:spTree>
    <p:extLst>
      <p:ext uri="{BB962C8B-B14F-4D97-AF65-F5344CB8AC3E}">
        <p14:creationId xmlns:p14="http://schemas.microsoft.com/office/powerpoint/2010/main" val="39729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Acuity circles</a:t>
            </a:r>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10</a:t>
            </a:fld>
            <a:endParaRPr lang="zh-CN" altLang="en-US"/>
          </a:p>
        </p:txBody>
      </p:sp>
    </p:spTree>
    <p:extLst>
      <p:ext uri="{BB962C8B-B14F-4D97-AF65-F5344CB8AC3E}">
        <p14:creationId xmlns:p14="http://schemas.microsoft.com/office/powerpoint/2010/main" val="301539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90D119-4F11-4755-9A7A-AA93C2783A55}" type="slidenum">
              <a:rPr lang="en-US" smtClean="0"/>
              <a:t>11</a:t>
            </a:fld>
            <a:endParaRPr lang="en-US"/>
          </a:p>
        </p:txBody>
      </p:sp>
    </p:spTree>
    <p:extLst>
      <p:ext uri="{BB962C8B-B14F-4D97-AF65-F5344CB8AC3E}">
        <p14:creationId xmlns:p14="http://schemas.microsoft.com/office/powerpoint/2010/main" val="45402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12</a:t>
            </a:fld>
            <a:endParaRPr lang="zh-CN" altLang="en-US"/>
          </a:p>
        </p:txBody>
      </p:sp>
    </p:spTree>
    <p:extLst>
      <p:ext uri="{BB962C8B-B14F-4D97-AF65-F5344CB8AC3E}">
        <p14:creationId xmlns:p14="http://schemas.microsoft.com/office/powerpoint/2010/main" val="367801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14</a:t>
            </a:fld>
            <a:endParaRPr lang="zh-CN" altLang="en-US"/>
          </a:p>
        </p:txBody>
      </p:sp>
    </p:spTree>
    <p:extLst>
      <p:ext uri="{BB962C8B-B14F-4D97-AF65-F5344CB8AC3E}">
        <p14:creationId xmlns:p14="http://schemas.microsoft.com/office/powerpoint/2010/main" val="2306498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212121"/>
                </a:solidFill>
                <a:effectLst/>
                <a:highlight>
                  <a:srgbClr val="FFFFFF"/>
                </a:highlight>
                <a:latin typeface="Cambria" panose="02040503050406030204" pitchFamily="18" charset="0"/>
              </a:rPr>
              <a:t>For the categorical features, we employ two kinds of encoders, including a one-hot encoder that maps the raw features to one-hot sparse vectors, and an integer encoder which transforms the categorical features into numerical values, where the latter are further concatenated with the original numerical features to serve as the final dense features.</a:t>
            </a:r>
          </a:p>
          <a:p>
            <a:endParaRPr lang="en-US" altLang="zh-CN" b="0" i="0" dirty="0">
              <a:solidFill>
                <a:srgbClr val="212121"/>
              </a:solidFill>
              <a:effectLst/>
              <a:highlight>
                <a:srgbClr val="FFFFFF"/>
              </a:highlight>
              <a:latin typeface="Cambria" panose="02040503050406030204" pitchFamily="18" charset="0"/>
            </a:endParaRPr>
          </a:p>
          <a:p>
            <a:r>
              <a:rPr lang="en-US" altLang="zh-CN" b="0" i="0" dirty="0">
                <a:solidFill>
                  <a:srgbClr val="212121"/>
                </a:solidFill>
                <a:effectLst/>
                <a:highlight>
                  <a:srgbClr val="FFFFFF"/>
                </a:highlight>
                <a:latin typeface="Cambria" panose="02040503050406030204" pitchFamily="18" charset="0"/>
              </a:rPr>
              <a:t>In previous works, tree-based methods such as random forest [</a:t>
            </a:r>
            <a:r>
              <a:rPr lang="en-US" altLang="zh-CN" b="0" i="0" u="sng" dirty="0">
                <a:solidFill>
                  <a:srgbClr val="376FAA"/>
                </a:solidFill>
                <a:effectLst/>
                <a:highlight>
                  <a:srgbClr val="FFFFFF"/>
                </a:highlight>
                <a:latin typeface="Cambria" panose="02040503050406030204" pitchFamily="18" charset="0"/>
                <a:hlinkClick r:id="rId3"/>
              </a:rPr>
              <a:t>13</a:t>
            </a:r>
            <a:r>
              <a:rPr lang="en-US" altLang="zh-CN" b="0" i="0" dirty="0">
                <a:solidFill>
                  <a:srgbClr val="212121"/>
                </a:solidFill>
                <a:effectLst/>
                <a:highlight>
                  <a:srgbClr val="FFFFFF"/>
                </a:highlight>
                <a:latin typeface="Cambria" panose="02040503050406030204" pitchFamily="18" charset="0"/>
              </a:rPr>
              <a:t>] have been adopted for graft failure prediction. While tree-based methods often show strong performance on the dense features, they can hardly deal with the sparse features, especially when the feature cardinality is high, this is due to the curse of dimensionality [</a:t>
            </a:r>
            <a:r>
              <a:rPr lang="en-US" altLang="zh-CN" b="0" i="0" u="sng" dirty="0">
                <a:solidFill>
                  <a:srgbClr val="376FAA"/>
                </a:solidFill>
                <a:effectLst/>
                <a:highlight>
                  <a:srgbClr val="FFFFFF"/>
                </a:highlight>
                <a:latin typeface="Cambria" panose="02040503050406030204" pitchFamily="18" charset="0"/>
                <a:hlinkClick r:id="rId4"/>
              </a:rPr>
              <a:t>21</a:t>
            </a:r>
            <a:r>
              <a:rPr lang="en-US" altLang="zh-CN" b="0" i="0" dirty="0">
                <a:solidFill>
                  <a:srgbClr val="212121"/>
                </a:solidFill>
                <a:effectLst/>
                <a:highlight>
                  <a:srgbClr val="FFFFFF"/>
                </a:highlight>
                <a:latin typeface="Cambria" panose="02040503050406030204" pitchFamily="18" charset="0"/>
              </a:rPr>
              <a:t>]. And also, technically, it is quite difficult to incorporate fairness constraints into the tree-based methods. Because a large part of the fairness-achieving methods are in-processing methods, which usually means we need to modify the loss functions to incorporate fairness constraints. To tackle these challenges, we propose to combine deep learning and tree-based model for graft failure prediction. </a:t>
            </a:r>
          </a:p>
          <a:p>
            <a:endParaRPr lang="en-US" altLang="zh-CN" b="0" i="0" dirty="0">
              <a:solidFill>
                <a:srgbClr val="212121"/>
              </a:solidFill>
              <a:effectLst/>
              <a:highlight>
                <a:srgbClr val="FFFFFF"/>
              </a:highlight>
              <a:latin typeface="Cambria" panose="02040503050406030204" pitchFamily="18" charset="0"/>
            </a:endParaRPr>
          </a:p>
          <a:p>
            <a:r>
              <a:rPr lang="en-US" altLang="zh-CN" b="0" i="0" dirty="0">
                <a:solidFill>
                  <a:srgbClr val="212121"/>
                </a:solidFill>
                <a:effectLst/>
                <a:highlight>
                  <a:srgbClr val="FFFFFF"/>
                </a:highlight>
                <a:latin typeface="Cambria" panose="02040503050406030204" pitchFamily="18" charset="0"/>
              </a:rPr>
              <a:t>The sparse features from the recipient and the organ are combined and processed by a categorical neural network (</a:t>
            </a:r>
            <a:r>
              <a:rPr lang="en-US" altLang="zh-CN" b="0" i="0" dirty="0" err="1">
                <a:solidFill>
                  <a:srgbClr val="212121"/>
                </a:solidFill>
                <a:effectLst/>
                <a:highlight>
                  <a:srgbClr val="FFFFFF"/>
                </a:highlight>
                <a:latin typeface="Cambria" panose="02040503050406030204" pitchFamily="18" charset="0"/>
              </a:rPr>
              <a:t>CatNN</a:t>
            </a:r>
            <a:r>
              <a:rPr lang="en-US" altLang="zh-CN" b="0" i="0" dirty="0">
                <a:solidFill>
                  <a:srgbClr val="212121"/>
                </a:solidFill>
                <a:effectLst/>
                <a:highlight>
                  <a:srgbClr val="FFFFFF"/>
                </a:highlight>
                <a:latin typeface="Cambria" panose="02040503050406030204" pitchFamily="18" charset="0"/>
              </a:rPr>
              <a:t>) [</a:t>
            </a:r>
            <a:r>
              <a:rPr lang="en-US" altLang="zh-CN" b="0" i="0" u="sng" dirty="0">
                <a:solidFill>
                  <a:srgbClr val="376FAA"/>
                </a:solidFill>
                <a:effectLst/>
                <a:highlight>
                  <a:srgbClr val="FFFFFF"/>
                </a:highlight>
                <a:latin typeface="Cambria" panose="02040503050406030204" pitchFamily="18" charset="0"/>
                <a:hlinkClick r:id="rId5"/>
              </a:rPr>
              <a:t>32</a:t>
            </a:r>
            <a:r>
              <a:rPr lang="en-US" altLang="zh-CN" b="0" i="0" dirty="0">
                <a:solidFill>
                  <a:srgbClr val="212121"/>
                </a:solidFill>
                <a:effectLst/>
                <a:highlight>
                  <a:srgbClr val="FFFFFF"/>
                </a:highlight>
                <a:latin typeface="Cambria" panose="02040503050406030204" pitchFamily="18" charset="0"/>
              </a:rPr>
              <a:t>, </a:t>
            </a:r>
            <a:r>
              <a:rPr lang="en-US" altLang="zh-CN" b="0" i="0" u="sng" dirty="0">
                <a:solidFill>
                  <a:srgbClr val="376FAA"/>
                </a:solidFill>
                <a:effectLst/>
                <a:highlight>
                  <a:srgbClr val="FFFFFF"/>
                </a:highlight>
                <a:latin typeface="Cambria" panose="02040503050406030204" pitchFamily="18" charset="0"/>
                <a:hlinkClick r:id="rId6"/>
              </a:rPr>
              <a:t>33</a:t>
            </a:r>
            <a:r>
              <a:rPr lang="en-US" altLang="zh-CN" b="0" i="0" dirty="0">
                <a:solidFill>
                  <a:srgbClr val="212121"/>
                </a:solidFill>
                <a:effectLst/>
                <a:highlight>
                  <a:srgbClr val="FFFFFF"/>
                </a:highlight>
                <a:latin typeface="Cambria" panose="02040503050406030204" pitchFamily="18" charset="0"/>
              </a:rPr>
              <a:t>], which is an embedding lookup layer that maps categorical indices to dense vectors,</a:t>
            </a:r>
          </a:p>
          <a:p>
            <a:endParaRPr lang="en-US" altLang="zh-CN" b="0" i="0" dirty="0">
              <a:solidFill>
                <a:srgbClr val="212121"/>
              </a:solidFill>
              <a:effectLst/>
              <a:highlight>
                <a:srgbClr val="FFFFFF"/>
              </a:highlight>
              <a:latin typeface="Cambria" panose="02040503050406030204" pitchFamily="18" charset="0"/>
            </a:endParaRPr>
          </a:p>
          <a:p>
            <a:r>
              <a:rPr lang="en-US" altLang="zh-CN" b="0" i="0" dirty="0">
                <a:solidFill>
                  <a:srgbClr val="212121"/>
                </a:solidFill>
                <a:effectLst/>
                <a:highlight>
                  <a:srgbClr val="FFFFFF"/>
                </a:highlight>
                <a:latin typeface="Cambria" panose="02040503050406030204" pitchFamily="18" charset="0"/>
              </a:rPr>
              <a:t>distilling the clustering patterns of the leaf nodes. </a:t>
            </a:r>
            <a:endParaRPr lang="zh-CN" altLang="en-US" dirty="0"/>
          </a:p>
        </p:txBody>
      </p:sp>
      <p:sp>
        <p:nvSpPr>
          <p:cNvPr id="4" name="Slide Number Placeholder 3"/>
          <p:cNvSpPr>
            <a:spLocks noGrp="1"/>
          </p:cNvSpPr>
          <p:nvPr>
            <p:ph type="sldNum" sz="quarter" idx="5"/>
          </p:nvPr>
        </p:nvSpPr>
        <p:spPr/>
        <p:txBody>
          <a:bodyPr/>
          <a:lstStyle/>
          <a:p>
            <a:fld id="{DEFFF0F3-6E42-4C41-BD88-A4BED671A761}" type="slidenum">
              <a:rPr lang="zh-CN" altLang="en-US" smtClean="0"/>
              <a:t>19</a:t>
            </a:fld>
            <a:endParaRPr lang="zh-CN" altLang="en-US"/>
          </a:p>
        </p:txBody>
      </p:sp>
    </p:spTree>
    <p:extLst>
      <p:ext uri="{BB962C8B-B14F-4D97-AF65-F5344CB8AC3E}">
        <p14:creationId xmlns:p14="http://schemas.microsoft.com/office/powerpoint/2010/main" val="3051604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39F0-7046-150E-0FCC-CD5773805787}"/>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F996A1D-75A2-DEDE-44D4-98B8FB430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3F2566F-163C-5B0D-8F07-9EB207D6DC95}"/>
              </a:ext>
            </a:extLst>
          </p:cNvPr>
          <p:cNvSpPr>
            <a:spLocks noGrp="1"/>
          </p:cNvSpPr>
          <p:nvPr>
            <p:ph type="dt" sz="half" idx="10"/>
          </p:nvPr>
        </p:nvSpPr>
        <p:spPr/>
        <p:txBody>
          <a:bodyPr/>
          <a:lstStyle/>
          <a:p>
            <a:fld id="{69D84C50-C95C-41A7-883D-54150B228AD5}" type="datetime1">
              <a:rPr lang="zh-CN" altLang="en-US" smtClean="0"/>
              <a:t>2024/7/4</a:t>
            </a:fld>
            <a:endParaRPr lang="zh-CN" altLang="en-US"/>
          </a:p>
        </p:txBody>
      </p:sp>
      <p:sp>
        <p:nvSpPr>
          <p:cNvPr id="5" name="Footer Placeholder 4">
            <a:extLst>
              <a:ext uri="{FF2B5EF4-FFF2-40B4-BE49-F238E27FC236}">
                <a16:creationId xmlns:a16="http://schemas.microsoft.com/office/drawing/2014/main" id="{22DD65D3-C6E9-FBBD-FE5E-0E36BEAC78F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FEC481F-E255-8B46-7DB3-EB319268499E}"/>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232825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81C9-6764-58DE-C7B4-DB3E39F88BE1}"/>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7B1DD1E-FE3F-543D-7EEC-1E7A85A361DA}"/>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3D50ECA-4634-463B-B283-BAC1B05CB600}"/>
              </a:ext>
            </a:extLst>
          </p:cNvPr>
          <p:cNvSpPr>
            <a:spLocks noGrp="1"/>
          </p:cNvSpPr>
          <p:nvPr>
            <p:ph type="dt" sz="half" idx="10"/>
          </p:nvPr>
        </p:nvSpPr>
        <p:spPr/>
        <p:txBody>
          <a:bodyPr/>
          <a:lstStyle/>
          <a:p>
            <a:fld id="{4989D67E-A7B9-43D9-9A16-30C5D8BA6546}" type="datetime1">
              <a:rPr lang="zh-CN" altLang="en-US" smtClean="0"/>
              <a:t>2024/7/4</a:t>
            </a:fld>
            <a:endParaRPr lang="zh-CN" altLang="en-US"/>
          </a:p>
        </p:txBody>
      </p:sp>
      <p:sp>
        <p:nvSpPr>
          <p:cNvPr id="5" name="Footer Placeholder 4">
            <a:extLst>
              <a:ext uri="{FF2B5EF4-FFF2-40B4-BE49-F238E27FC236}">
                <a16:creationId xmlns:a16="http://schemas.microsoft.com/office/drawing/2014/main" id="{0E5734FF-A124-937F-0881-A9F2DD17B63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46C21E1-BC5B-0AF9-7E69-6AA71EE458BB}"/>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466497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8BD3A-7ED8-DAB4-E17C-95343AA2CFD6}"/>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C9C9AA1-6773-F83C-729F-285BAF929E4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38F0425-477C-92F5-D391-A03286351C5C}"/>
              </a:ext>
            </a:extLst>
          </p:cNvPr>
          <p:cNvSpPr>
            <a:spLocks noGrp="1"/>
          </p:cNvSpPr>
          <p:nvPr>
            <p:ph type="dt" sz="half" idx="10"/>
          </p:nvPr>
        </p:nvSpPr>
        <p:spPr/>
        <p:txBody>
          <a:bodyPr/>
          <a:lstStyle/>
          <a:p>
            <a:fld id="{6A4C1679-6387-47B7-8362-F51D89B4CBC9}" type="datetime1">
              <a:rPr lang="zh-CN" altLang="en-US" smtClean="0"/>
              <a:t>2024/7/4</a:t>
            </a:fld>
            <a:endParaRPr lang="zh-CN" altLang="en-US"/>
          </a:p>
        </p:txBody>
      </p:sp>
      <p:sp>
        <p:nvSpPr>
          <p:cNvPr id="5" name="Footer Placeholder 4">
            <a:extLst>
              <a:ext uri="{FF2B5EF4-FFF2-40B4-BE49-F238E27FC236}">
                <a16:creationId xmlns:a16="http://schemas.microsoft.com/office/drawing/2014/main" id="{5F10C03B-267D-6A21-5A45-5346F85F458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AC1D2B3-E479-BA0A-2C7A-A70A36E3F811}"/>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4116900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3565521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1887520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990565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2396921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1346573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1261307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662624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244174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0EEC-AC7B-5241-387A-AF8A0289C00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1BC36FB-BD13-CC91-14C0-EDEEC379906F}"/>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8C53751-8320-D493-3BCE-A0C0C1F617FC}"/>
              </a:ext>
            </a:extLst>
          </p:cNvPr>
          <p:cNvSpPr>
            <a:spLocks noGrp="1"/>
          </p:cNvSpPr>
          <p:nvPr>
            <p:ph type="dt" sz="half" idx="10"/>
          </p:nvPr>
        </p:nvSpPr>
        <p:spPr/>
        <p:txBody>
          <a:bodyPr/>
          <a:lstStyle/>
          <a:p>
            <a:fld id="{88D20579-FE37-447B-A317-C71E69AA8F85}" type="datetime1">
              <a:rPr lang="zh-CN" altLang="en-US" smtClean="0"/>
              <a:t>2024/7/4</a:t>
            </a:fld>
            <a:endParaRPr lang="zh-CN" altLang="en-US"/>
          </a:p>
        </p:txBody>
      </p:sp>
      <p:sp>
        <p:nvSpPr>
          <p:cNvPr id="5" name="Footer Placeholder 4">
            <a:extLst>
              <a:ext uri="{FF2B5EF4-FFF2-40B4-BE49-F238E27FC236}">
                <a16:creationId xmlns:a16="http://schemas.microsoft.com/office/drawing/2014/main" id="{D48269F5-D990-A1FC-91AF-CD5B05137C2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7FABE5B-012A-1901-F2EE-A72C1F4A1588}"/>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3602525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4020149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2047868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1478838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299039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730307" y="518949"/>
            <a:ext cx="9045261" cy="444567"/>
          </a:xfrm>
        </p:spPr>
        <p:txBody>
          <a:bodyPr/>
          <a:lstStyle/>
          <a:p>
            <a:r>
              <a:rPr lang="en-US" dirty="0"/>
              <a:t>Click to edit Master title style</a:t>
            </a:r>
          </a:p>
        </p:txBody>
      </p:sp>
      <p:sp>
        <p:nvSpPr>
          <p:cNvPr id="3" name="Content Placeholder 2"/>
          <p:cNvSpPr>
            <a:spLocks noGrp="1"/>
          </p:cNvSpPr>
          <p:nvPr>
            <p:ph sz="quarter" idx="12"/>
          </p:nvPr>
        </p:nvSpPr>
        <p:spPr>
          <a:xfrm>
            <a:off x="729436" y="1252341"/>
            <a:ext cx="10741811" cy="4761281"/>
          </a:xfrm>
        </p:spPr>
        <p:txBody>
          <a:bodyPr/>
          <a:lstStyle>
            <a:lvl1pPr>
              <a:spcBef>
                <a:spcPts val="1600"/>
              </a:spcBef>
              <a:defRPr/>
            </a:lvl1pPr>
            <a:lvl2pPr>
              <a:spcBef>
                <a:spcPts val="800"/>
              </a:spcBef>
              <a:defRPr>
                <a:latin typeface="+mn-lt"/>
              </a:defRPr>
            </a:lvl2pPr>
            <a:lvl3pPr>
              <a:spcBef>
                <a:spcPts val="800"/>
              </a:spcBef>
              <a:defRPr>
                <a:latin typeface="+mn-lt"/>
              </a:defRPr>
            </a:lvl3pPr>
            <a:lvl4pPr>
              <a:spcBef>
                <a:spcPts val="800"/>
              </a:spcBef>
              <a:defRPr>
                <a:latin typeface="+mn-lt"/>
              </a:defRPr>
            </a:lvl4pPr>
            <a:lvl5pPr>
              <a:spcBef>
                <a:spcPts val="8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8927855" y="6493423"/>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0"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dirty="0"/>
          </a:p>
        </p:txBody>
      </p:sp>
    </p:spTree>
    <p:extLst>
      <p:ext uri="{BB962C8B-B14F-4D97-AF65-F5344CB8AC3E}">
        <p14:creationId xmlns:p14="http://schemas.microsoft.com/office/powerpoint/2010/main" val="602943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848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736876" y="510262"/>
            <a:ext cx="9038693" cy="444567"/>
          </a:xfrm>
        </p:spPr>
        <p:txBody>
          <a:bodyPr/>
          <a:lstStyle/>
          <a:p>
            <a:r>
              <a:rPr lang="en-US"/>
              <a:t>Click to edit Master title style</a:t>
            </a:r>
          </a:p>
        </p:txBody>
      </p:sp>
      <p:sp>
        <p:nvSpPr>
          <p:cNvPr id="9" name="Content Placeholder 8"/>
          <p:cNvSpPr>
            <a:spLocks noGrp="1"/>
          </p:cNvSpPr>
          <p:nvPr>
            <p:ph sz="quarter" idx="12"/>
          </p:nvPr>
        </p:nvSpPr>
        <p:spPr>
          <a:xfrm>
            <a:off x="741406" y="1252343"/>
            <a:ext cx="10709189" cy="1425871"/>
          </a:xfrm>
        </p:spPr>
        <p:txBody>
          <a:bodyPr/>
          <a:lstStyle>
            <a:lvl1pPr>
              <a:defRPr sz="2133"/>
            </a:lvl1pPr>
            <a:lvl2pPr>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8927855" y="6493424"/>
            <a:ext cx="2540000" cy="184666"/>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1200" b="1">
                <a:solidFill>
                  <a:srgbClr val="FFFFFF"/>
                </a:solidFill>
                <a:latin typeface="Roboto Regular"/>
                <a:cs typeface="Roboto Regular"/>
              </a:defRPr>
            </a:lvl1pPr>
          </a:lstStyle>
          <a:p>
            <a:fld id="{42C32FFB-F9AE-46F0-A233-A2E628258990}" type="slidenum">
              <a:rPr lang="en-US" smtClean="0"/>
              <a:pPr/>
              <a:t>‹#›</a:t>
            </a:fld>
            <a:endParaRPr lang="en-US" sz="1333"/>
          </a:p>
        </p:txBody>
      </p:sp>
      <p:sp>
        <p:nvSpPr>
          <p:cNvPr id="12" name="Rectangle 5"/>
          <p:cNvSpPr>
            <a:spLocks noGrp="1" noChangeArrowheads="1"/>
          </p:cNvSpPr>
          <p:nvPr>
            <p:ph type="ftr" sz="quarter" idx="3"/>
          </p:nvPr>
        </p:nvSpPr>
        <p:spPr>
          <a:xfrm>
            <a:off x="728185" y="6493422"/>
            <a:ext cx="6705600" cy="138113"/>
          </a:xfrm>
          <a:prstGeom prst="rect">
            <a:avLst/>
          </a:prstGeom>
        </p:spPr>
        <p:txBody>
          <a:bodyPr vert="horz" wrap="square" lIns="0" tIns="0" rIns="0" bIns="0" numCol="1" anchor="ctr" anchorCtr="0" compatLnSpc="1">
            <a:prstTxWarp prst="textNoShape">
              <a:avLst/>
            </a:prstTxWarp>
          </a:bodyPr>
          <a:lstStyle>
            <a:lvl1pPr>
              <a:defRPr sz="1200" b="1">
                <a:solidFill>
                  <a:srgbClr val="FFFFFF"/>
                </a:solidFill>
                <a:latin typeface="Roboto Regular"/>
                <a:cs typeface="Roboto Regular"/>
              </a:defRPr>
            </a:lvl1pPr>
          </a:lstStyle>
          <a:p>
            <a:endParaRPr lang="en-US"/>
          </a:p>
        </p:txBody>
      </p:sp>
      <p:sp>
        <p:nvSpPr>
          <p:cNvPr id="8" name="Content Placeholder 8"/>
          <p:cNvSpPr>
            <a:spLocks noGrp="1"/>
          </p:cNvSpPr>
          <p:nvPr>
            <p:ph sz="quarter" idx="13"/>
          </p:nvPr>
        </p:nvSpPr>
        <p:spPr>
          <a:xfrm>
            <a:off x="743236" y="2892588"/>
            <a:ext cx="10709189" cy="1425871"/>
          </a:xfrm>
        </p:spPr>
        <p:txBody>
          <a:bodyPr/>
          <a:lstStyle>
            <a:lvl1pPr>
              <a:defRPr sz="2133"/>
            </a:lvl1pPr>
            <a:lvl2pPr>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8"/>
          <p:cNvSpPr>
            <a:spLocks noGrp="1"/>
          </p:cNvSpPr>
          <p:nvPr>
            <p:ph sz="quarter" idx="14"/>
          </p:nvPr>
        </p:nvSpPr>
        <p:spPr>
          <a:xfrm>
            <a:off x="745067" y="4551141"/>
            <a:ext cx="10709189" cy="1425871"/>
          </a:xfrm>
        </p:spPr>
        <p:txBody>
          <a:bodyPr/>
          <a:lstStyle>
            <a:lvl1pPr>
              <a:defRPr sz="2133"/>
            </a:lvl1pPr>
            <a:lvl2pPr>
              <a:defRPr sz="1600"/>
            </a:lvl2pPr>
            <a:lvl3pPr>
              <a:defRPr sz="1467"/>
            </a:lvl3pPr>
            <a:lvl4pPr>
              <a:defRPr sz="1400"/>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204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CF11-935E-D1A6-9030-FD4EB8F4001F}"/>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FB707AA-14DC-4C35-538F-D5401472334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2B5444D-5B28-E87D-D8B6-D72AFB740E74}"/>
              </a:ext>
            </a:extLst>
          </p:cNvPr>
          <p:cNvSpPr>
            <a:spLocks noGrp="1"/>
          </p:cNvSpPr>
          <p:nvPr>
            <p:ph type="dt" sz="half" idx="10"/>
          </p:nvPr>
        </p:nvSpPr>
        <p:spPr/>
        <p:txBody>
          <a:bodyPr/>
          <a:lstStyle/>
          <a:p>
            <a:fld id="{F2AE06A4-EAA8-4437-9B48-FA05957A0307}" type="datetime1">
              <a:rPr lang="zh-CN" altLang="en-US" smtClean="0"/>
              <a:t>2024/7/4</a:t>
            </a:fld>
            <a:endParaRPr lang="zh-CN" altLang="en-US"/>
          </a:p>
        </p:txBody>
      </p:sp>
      <p:sp>
        <p:nvSpPr>
          <p:cNvPr id="5" name="Footer Placeholder 4">
            <a:extLst>
              <a:ext uri="{FF2B5EF4-FFF2-40B4-BE49-F238E27FC236}">
                <a16:creationId xmlns:a16="http://schemas.microsoft.com/office/drawing/2014/main" id="{D47FB792-AB3C-0695-3F5B-DF503E44745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FC9567A-14ED-E779-3B36-4265485C29D2}"/>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1262895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B9CE0-0C3B-37B1-6589-C32327C4121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D190498-0F7A-C952-AF1A-302CDCB72CA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C159F5B-D12D-F6CC-641C-8F1690697656}"/>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3B88317-5380-6845-CB0E-C5DACEFCD747}"/>
              </a:ext>
            </a:extLst>
          </p:cNvPr>
          <p:cNvSpPr>
            <a:spLocks noGrp="1"/>
          </p:cNvSpPr>
          <p:nvPr>
            <p:ph type="dt" sz="half" idx="10"/>
          </p:nvPr>
        </p:nvSpPr>
        <p:spPr/>
        <p:txBody>
          <a:bodyPr/>
          <a:lstStyle/>
          <a:p>
            <a:fld id="{6970F627-4400-4C23-BBBC-F5EFD5CD7B3B}" type="datetime1">
              <a:rPr lang="zh-CN" altLang="en-US" smtClean="0"/>
              <a:t>2024/7/4</a:t>
            </a:fld>
            <a:endParaRPr lang="zh-CN" altLang="en-US"/>
          </a:p>
        </p:txBody>
      </p:sp>
      <p:sp>
        <p:nvSpPr>
          <p:cNvPr id="6" name="Footer Placeholder 5">
            <a:extLst>
              <a:ext uri="{FF2B5EF4-FFF2-40B4-BE49-F238E27FC236}">
                <a16:creationId xmlns:a16="http://schemas.microsoft.com/office/drawing/2014/main" id="{079C857A-60B6-0992-8646-B236949F7E3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1CECD4F-8AB9-3E2F-49BE-CC7B12E08A94}"/>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85012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438C-ECA1-78EA-C860-C830D3DB2225}"/>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805E031-A906-013F-7500-AB3367571A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06279656-7727-DFAD-FF59-9E867F25E1D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08A72BE-5FD1-F4E4-3B7F-3A18ED47CC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C4FBF424-AD93-BCB7-1B9D-8EC11AEC7E63}"/>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DEF98E0-7032-4B1B-429D-83AB3E2F9413}"/>
              </a:ext>
            </a:extLst>
          </p:cNvPr>
          <p:cNvSpPr>
            <a:spLocks noGrp="1"/>
          </p:cNvSpPr>
          <p:nvPr>
            <p:ph type="dt" sz="half" idx="10"/>
          </p:nvPr>
        </p:nvSpPr>
        <p:spPr/>
        <p:txBody>
          <a:bodyPr/>
          <a:lstStyle/>
          <a:p>
            <a:fld id="{9DD44519-F70B-4DE0-A591-BDFDB7114FD4}" type="datetime1">
              <a:rPr lang="zh-CN" altLang="en-US" smtClean="0"/>
              <a:t>2024/7/4</a:t>
            </a:fld>
            <a:endParaRPr lang="zh-CN" altLang="en-US"/>
          </a:p>
        </p:txBody>
      </p:sp>
      <p:sp>
        <p:nvSpPr>
          <p:cNvPr id="8" name="Footer Placeholder 7">
            <a:extLst>
              <a:ext uri="{FF2B5EF4-FFF2-40B4-BE49-F238E27FC236}">
                <a16:creationId xmlns:a16="http://schemas.microsoft.com/office/drawing/2014/main" id="{A78B266F-46EB-D48C-E35F-85EDABB8300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7C909F3-E717-03EB-67C6-492B0B83FD92}"/>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319651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BA30-50DA-3334-5C8B-5E4D346187CC}"/>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F6E7376-23E7-DDB9-52ED-49B3FD10A4E7}"/>
              </a:ext>
            </a:extLst>
          </p:cNvPr>
          <p:cNvSpPr>
            <a:spLocks noGrp="1"/>
          </p:cNvSpPr>
          <p:nvPr>
            <p:ph type="dt" sz="half" idx="10"/>
          </p:nvPr>
        </p:nvSpPr>
        <p:spPr/>
        <p:txBody>
          <a:bodyPr/>
          <a:lstStyle/>
          <a:p>
            <a:fld id="{8CF14695-DE57-4E33-871F-A5FC2B2D8F0B}" type="datetime1">
              <a:rPr lang="zh-CN" altLang="en-US" smtClean="0"/>
              <a:t>2024/7/4</a:t>
            </a:fld>
            <a:endParaRPr lang="zh-CN" altLang="en-US"/>
          </a:p>
        </p:txBody>
      </p:sp>
      <p:sp>
        <p:nvSpPr>
          <p:cNvPr id="4" name="Footer Placeholder 3">
            <a:extLst>
              <a:ext uri="{FF2B5EF4-FFF2-40B4-BE49-F238E27FC236}">
                <a16:creationId xmlns:a16="http://schemas.microsoft.com/office/drawing/2014/main" id="{6E32C78C-7E4E-C409-8D50-D6373224E64F}"/>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9607B6D3-19EB-B99B-EAF4-4CEC69B428BA}"/>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3338829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0DC0BB-CEA0-4AA2-6619-0031019B8CA5}"/>
              </a:ext>
            </a:extLst>
          </p:cNvPr>
          <p:cNvSpPr>
            <a:spLocks noGrp="1"/>
          </p:cNvSpPr>
          <p:nvPr>
            <p:ph type="dt" sz="half" idx="10"/>
          </p:nvPr>
        </p:nvSpPr>
        <p:spPr/>
        <p:txBody>
          <a:bodyPr/>
          <a:lstStyle/>
          <a:p>
            <a:fld id="{039FA4FF-CF08-484E-B1E1-A6BC92DA24FD}" type="datetime1">
              <a:rPr lang="zh-CN" altLang="en-US" smtClean="0"/>
              <a:t>2024/7/4</a:t>
            </a:fld>
            <a:endParaRPr lang="zh-CN" altLang="en-US"/>
          </a:p>
        </p:txBody>
      </p:sp>
      <p:sp>
        <p:nvSpPr>
          <p:cNvPr id="3" name="Footer Placeholder 2">
            <a:extLst>
              <a:ext uri="{FF2B5EF4-FFF2-40B4-BE49-F238E27FC236}">
                <a16:creationId xmlns:a16="http://schemas.microsoft.com/office/drawing/2014/main" id="{EACF150D-26D4-CC33-A57B-F7E76CEAD39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D93C429-3972-B1DE-7A0E-D3632591E0E5}"/>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1935673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FBCE-EF16-9C7F-9D3B-AF36F50D918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9F7331F-92CA-71B5-DD57-9DAA96359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AC53F38-5E7F-C852-91C5-4123CCB1B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B2C8646-A18A-BB7B-7116-90FC3AE0FBD4}"/>
              </a:ext>
            </a:extLst>
          </p:cNvPr>
          <p:cNvSpPr>
            <a:spLocks noGrp="1"/>
          </p:cNvSpPr>
          <p:nvPr>
            <p:ph type="dt" sz="half" idx="10"/>
          </p:nvPr>
        </p:nvSpPr>
        <p:spPr/>
        <p:txBody>
          <a:bodyPr/>
          <a:lstStyle/>
          <a:p>
            <a:fld id="{F2E0A241-8B5D-4C13-9E69-4618AD5C87B9}" type="datetime1">
              <a:rPr lang="zh-CN" altLang="en-US" smtClean="0"/>
              <a:t>2024/7/4</a:t>
            </a:fld>
            <a:endParaRPr lang="zh-CN" altLang="en-US"/>
          </a:p>
        </p:txBody>
      </p:sp>
      <p:sp>
        <p:nvSpPr>
          <p:cNvPr id="6" name="Footer Placeholder 5">
            <a:extLst>
              <a:ext uri="{FF2B5EF4-FFF2-40B4-BE49-F238E27FC236}">
                <a16:creationId xmlns:a16="http://schemas.microsoft.com/office/drawing/2014/main" id="{95C90622-8C8F-D4A0-0541-A8309FC8BD1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F51AFCF-5005-B1DF-5E75-4D11EA0D0128}"/>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293615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D6EF-D662-E068-683F-46C10702C7BD}"/>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A08D2E83-8231-A479-7183-AFA28B35B1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A165FD8-A539-F2FA-FE9E-3272CEC43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74DB7605-8D93-68E1-B1DA-B64C16A26407}"/>
              </a:ext>
            </a:extLst>
          </p:cNvPr>
          <p:cNvSpPr>
            <a:spLocks noGrp="1"/>
          </p:cNvSpPr>
          <p:nvPr>
            <p:ph type="dt" sz="half" idx="10"/>
          </p:nvPr>
        </p:nvSpPr>
        <p:spPr/>
        <p:txBody>
          <a:bodyPr/>
          <a:lstStyle/>
          <a:p>
            <a:fld id="{035B25F6-BF00-48EC-941C-DEC73D71EA23}" type="datetime1">
              <a:rPr lang="zh-CN" altLang="en-US" smtClean="0"/>
              <a:t>2024/7/4</a:t>
            </a:fld>
            <a:endParaRPr lang="zh-CN" altLang="en-US"/>
          </a:p>
        </p:txBody>
      </p:sp>
      <p:sp>
        <p:nvSpPr>
          <p:cNvPr id="6" name="Footer Placeholder 5">
            <a:extLst>
              <a:ext uri="{FF2B5EF4-FFF2-40B4-BE49-F238E27FC236}">
                <a16:creationId xmlns:a16="http://schemas.microsoft.com/office/drawing/2014/main" id="{146E2B11-20BC-29B0-2206-9A42E124764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1CC721F-0166-5CDC-8EB9-82C7089FBFE6}"/>
              </a:ext>
            </a:extLst>
          </p:cNvPr>
          <p:cNvSpPr>
            <a:spLocks noGrp="1"/>
          </p:cNvSpPr>
          <p:nvPr>
            <p:ph type="sldNum" sz="quarter" idx="12"/>
          </p:nvPr>
        </p:nvSpPr>
        <p:spPr/>
        <p:txBody>
          <a:body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1032466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768273-733C-F8F6-354D-7A29EC0051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E5948C7-1198-65AC-DC8D-45E249125C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D73C58-AB36-5C0E-8640-B354D9B3F1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432521-4E84-4139-BA87-F29C42E28165}" type="datetime1">
              <a:rPr lang="zh-CN" altLang="en-US" smtClean="0"/>
              <a:t>2024/7/4</a:t>
            </a:fld>
            <a:endParaRPr lang="zh-CN" altLang="en-US"/>
          </a:p>
        </p:txBody>
      </p:sp>
      <p:sp>
        <p:nvSpPr>
          <p:cNvPr id="5" name="Footer Placeholder 4">
            <a:extLst>
              <a:ext uri="{FF2B5EF4-FFF2-40B4-BE49-F238E27FC236}">
                <a16:creationId xmlns:a16="http://schemas.microsoft.com/office/drawing/2014/main" id="{3A1403D3-E623-3A8D-8C30-63CF3DC8C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a:extLst>
              <a:ext uri="{FF2B5EF4-FFF2-40B4-BE49-F238E27FC236}">
                <a16:creationId xmlns:a16="http://schemas.microsoft.com/office/drawing/2014/main" id="{596C9B78-8204-E6A2-B7E4-C09E4CCCE2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D2745D-0E60-4561-A7E7-B8CAA75BBD9D}" type="slidenum">
              <a:rPr lang="zh-CN" altLang="en-US" smtClean="0"/>
              <a:t>‹#›</a:t>
            </a:fld>
            <a:endParaRPr lang="zh-CN" altLang="en-US"/>
          </a:p>
        </p:txBody>
      </p:sp>
    </p:spTree>
    <p:extLst>
      <p:ext uri="{BB962C8B-B14F-4D97-AF65-F5344CB8AC3E}">
        <p14:creationId xmlns:p14="http://schemas.microsoft.com/office/powerpoint/2010/main" val="417812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5" r:id="rId15"/>
    <p:sldLayoutId id="2147483666" r:id="rId16"/>
    <p:sldLayoutId id="2147483667"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www.hhs.gov/about/news/2021/12/01/hhs-seeks-public-comments-advance-equity-reduce-disparities-organ-transplantation-improve-life-saving-donations-dialysis-facility-quality-care.html" TargetMode="External"/><Relationship Id="rId2" Type="http://schemas.openxmlformats.org/officeDocument/2006/relationships/image" Target="../media/image32.png"/><Relationship Id="rId1" Type="http://schemas.openxmlformats.org/officeDocument/2006/relationships/slideLayout" Target="../slideLayouts/slideLayout16.xml"/><Relationship Id="rId6" Type="http://schemas.openxmlformats.org/officeDocument/2006/relationships/hyperlink" Target="https://optn.transplant.hrsa.gov/professionals/by-topic/ethical-considerations/ethical-principles-in-the-allocation-of-human-organs/"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520.png"/><Relationship Id="rId4" Type="http://schemas.openxmlformats.org/officeDocument/2006/relationships/image" Target="../media/image51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9.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630.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78.png"/><Relationship Id="rId5" Type="http://schemas.openxmlformats.org/officeDocument/2006/relationships/image" Target="../media/image720.png"/><Relationship Id="rId4" Type="http://schemas.openxmlformats.org/officeDocument/2006/relationships/image" Target="../media/image710.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1DFA9C-46CE-BECD-8A47-24BCF24DB928}"/>
              </a:ext>
            </a:extLst>
          </p:cNvPr>
          <p:cNvSpPr txBox="1"/>
          <p:nvPr/>
        </p:nvSpPr>
        <p:spPr>
          <a:xfrm>
            <a:off x="1751570" y="1064394"/>
            <a:ext cx="9357154" cy="2554545"/>
          </a:xfrm>
          <a:prstGeom prst="rect">
            <a:avLst/>
          </a:prstGeom>
          <a:noFill/>
        </p:spPr>
        <p:txBody>
          <a:bodyPr wrap="square">
            <a:spAutoFit/>
          </a:bodyPr>
          <a:lstStyle/>
          <a:p>
            <a:br>
              <a:rPr lang="en-US" altLang="zh-CN" sz="4000" dirty="0"/>
            </a:br>
            <a:r>
              <a:rPr lang="en-US" altLang="zh-CN" sz="4000" dirty="0"/>
              <a:t>Algorithmic Bias in Healthcare: </a:t>
            </a:r>
            <a:br>
              <a:rPr lang="en-US" altLang="zh-CN" sz="4000" dirty="0"/>
            </a:br>
            <a:r>
              <a:rPr lang="en-US" altLang="zh-CN" sz="4000" dirty="0"/>
              <a:t>Bias Mitigation in Organ Transplant via Predictive Modeling</a:t>
            </a:r>
            <a:endParaRPr lang="zh-CN" altLang="en-US" sz="4000" dirty="0"/>
          </a:p>
        </p:txBody>
      </p:sp>
      <p:sp>
        <p:nvSpPr>
          <p:cNvPr id="6" name="TextBox 5">
            <a:extLst>
              <a:ext uri="{FF2B5EF4-FFF2-40B4-BE49-F238E27FC236}">
                <a16:creationId xmlns:a16="http://schemas.microsoft.com/office/drawing/2014/main" id="{AE08EAB9-31D3-AA45-4D6E-34C6E136D6E3}"/>
              </a:ext>
            </a:extLst>
          </p:cNvPr>
          <p:cNvSpPr txBox="1"/>
          <p:nvPr/>
        </p:nvSpPr>
        <p:spPr>
          <a:xfrm>
            <a:off x="4905469" y="4191753"/>
            <a:ext cx="2381061" cy="1200329"/>
          </a:xfrm>
          <a:prstGeom prst="rect">
            <a:avLst/>
          </a:prstGeom>
          <a:noFill/>
        </p:spPr>
        <p:txBody>
          <a:bodyPr wrap="square" rtlCol="0">
            <a:spAutoFit/>
          </a:bodyPr>
          <a:lstStyle/>
          <a:p>
            <a:pPr algn="ctr"/>
            <a:r>
              <a:rPr lang="en-US" altLang="zh-CN" dirty="0"/>
              <a:t>Kai Zhang, Ph.D. </a:t>
            </a:r>
          </a:p>
          <a:p>
            <a:pPr algn="ctr"/>
            <a:r>
              <a:rPr lang="en-US" altLang="zh-CN" dirty="0"/>
              <a:t>UTHealth, SBMI</a:t>
            </a:r>
          </a:p>
          <a:p>
            <a:pPr algn="ctr"/>
            <a:endParaRPr lang="en-US" altLang="zh-CN" dirty="0"/>
          </a:p>
          <a:p>
            <a:pPr algn="ctr"/>
            <a:r>
              <a:rPr lang="en-US" altLang="zh-CN" dirty="0"/>
              <a:t>7/5/2024</a:t>
            </a:r>
            <a:endParaRPr lang="zh-CN" altLang="en-US" dirty="0"/>
          </a:p>
        </p:txBody>
      </p:sp>
      <p:sp>
        <p:nvSpPr>
          <p:cNvPr id="7" name="Slide Number Placeholder 6">
            <a:extLst>
              <a:ext uri="{FF2B5EF4-FFF2-40B4-BE49-F238E27FC236}">
                <a16:creationId xmlns:a16="http://schemas.microsoft.com/office/drawing/2014/main" id="{C61D71D5-3BA1-A1A8-0D6E-A451D16D3FD9}"/>
              </a:ext>
            </a:extLst>
          </p:cNvPr>
          <p:cNvSpPr>
            <a:spLocks noGrp="1"/>
          </p:cNvSpPr>
          <p:nvPr>
            <p:ph type="sldNum" sz="quarter" idx="12"/>
          </p:nvPr>
        </p:nvSpPr>
        <p:spPr/>
        <p:txBody>
          <a:bodyPr/>
          <a:lstStyle/>
          <a:p>
            <a:fld id="{38D2745D-0E60-4561-A7E7-B8CAA75BBD9D}" type="slidenum">
              <a:rPr lang="zh-CN" altLang="en-US" smtClean="0"/>
              <a:t>1</a:t>
            </a:fld>
            <a:endParaRPr lang="zh-CN" altLang="en-US"/>
          </a:p>
        </p:txBody>
      </p:sp>
    </p:spTree>
    <p:extLst>
      <p:ext uri="{BB962C8B-B14F-4D97-AF65-F5344CB8AC3E}">
        <p14:creationId xmlns:p14="http://schemas.microsoft.com/office/powerpoint/2010/main" val="4215429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1EC723-BF07-3EA3-8272-5F7CBCF86B13}"/>
              </a:ext>
            </a:extLst>
          </p:cNvPr>
          <p:cNvSpPr txBox="1">
            <a:spLocks/>
          </p:cNvSpPr>
          <p:nvPr/>
        </p:nvSpPr>
        <p:spPr>
          <a:xfrm>
            <a:off x="317977" y="333686"/>
            <a:ext cx="11647487" cy="7064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Organ Transplantation: An Example of Fairness Issues in Healthcare</a:t>
            </a:r>
          </a:p>
        </p:txBody>
      </p:sp>
      <p:sp>
        <p:nvSpPr>
          <p:cNvPr id="7" name="TextBox 6">
            <a:extLst>
              <a:ext uri="{FF2B5EF4-FFF2-40B4-BE49-F238E27FC236}">
                <a16:creationId xmlns:a16="http://schemas.microsoft.com/office/drawing/2014/main" id="{85FE6F19-0556-59EA-666B-8AED35E66A85}"/>
              </a:ext>
            </a:extLst>
          </p:cNvPr>
          <p:cNvSpPr txBox="1"/>
          <p:nvPr/>
        </p:nvSpPr>
        <p:spPr>
          <a:xfrm>
            <a:off x="8173211" y="5266608"/>
            <a:ext cx="3257208" cy="246221"/>
          </a:xfrm>
          <a:prstGeom prst="rect">
            <a:avLst/>
          </a:prstGeom>
          <a:noFill/>
        </p:spPr>
        <p:txBody>
          <a:bodyPr wrap="square">
            <a:spAutoFit/>
          </a:bodyPr>
          <a:lstStyle/>
          <a:p>
            <a:r>
              <a:rPr lang="en-US" sz="1000" dirty="0">
                <a:solidFill>
                  <a:schemeClr val="accent3"/>
                </a:solidFill>
              </a:rPr>
              <a:t>The 11 geographic regions for allocating donor organs</a:t>
            </a:r>
          </a:p>
        </p:txBody>
      </p:sp>
      <p:sp>
        <p:nvSpPr>
          <p:cNvPr id="15" name="TextBox 14">
            <a:extLst>
              <a:ext uri="{FF2B5EF4-FFF2-40B4-BE49-F238E27FC236}">
                <a16:creationId xmlns:a16="http://schemas.microsoft.com/office/drawing/2014/main" id="{0C6547C7-B371-423F-CD28-F3C4DB8558B2}"/>
              </a:ext>
            </a:extLst>
          </p:cNvPr>
          <p:cNvSpPr txBox="1"/>
          <p:nvPr/>
        </p:nvSpPr>
        <p:spPr>
          <a:xfrm>
            <a:off x="1747520" y="863600"/>
            <a:ext cx="184731" cy="369332"/>
          </a:xfrm>
          <a:prstGeom prst="rect">
            <a:avLst/>
          </a:prstGeom>
          <a:noFill/>
        </p:spPr>
        <p:txBody>
          <a:bodyPr wrap="none" rtlCol="0">
            <a:spAutoFit/>
          </a:bodyPr>
          <a:lstStyle/>
          <a:p>
            <a:endParaRPr lang="en-US" dirty="0"/>
          </a:p>
        </p:txBody>
      </p:sp>
      <p:pic>
        <p:nvPicPr>
          <p:cNvPr id="17" name="Picture 16">
            <a:extLst>
              <a:ext uri="{FF2B5EF4-FFF2-40B4-BE49-F238E27FC236}">
                <a16:creationId xmlns:a16="http://schemas.microsoft.com/office/drawing/2014/main" id="{33E9E6C4-F32C-4180-8B14-B4861623A3B2}"/>
              </a:ext>
            </a:extLst>
          </p:cNvPr>
          <p:cNvPicPr>
            <a:picLocks noChangeAspect="1"/>
          </p:cNvPicPr>
          <p:nvPr/>
        </p:nvPicPr>
        <p:blipFill>
          <a:blip r:embed="rId3"/>
          <a:stretch>
            <a:fillRect/>
          </a:stretch>
        </p:blipFill>
        <p:spPr>
          <a:xfrm>
            <a:off x="6036299" y="1328742"/>
            <a:ext cx="6155701" cy="4131732"/>
          </a:xfrm>
          <a:prstGeom prst="rect">
            <a:avLst/>
          </a:prstGeom>
        </p:spPr>
      </p:pic>
      <p:pic>
        <p:nvPicPr>
          <p:cNvPr id="18" name="Picture 17">
            <a:extLst>
              <a:ext uri="{FF2B5EF4-FFF2-40B4-BE49-F238E27FC236}">
                <a16:creationId xmlns:a16="http://schemas.microsoft.com/office/drawing/2014/main" id="{618A3154-C07B-4FB8-A01E-2DA587E3DE66}"/>
              </a:ext>
            </a:extLst>
          </p:cNvPr>
          <p:cNvPicPr>
            <a:picLocks noChangeAspect="1"/>
          </p:cNvPicPr>
          <p:nvPr/>
        </p:nvPicPr>
        <p:blipFill>
          <a:blip r:embed="rId4"/>
          <a:stretch>
            <a:fillRect/>
          </a:stretch>
        </p:blipFill>
        <p:spPr>
          <a:xfrm>
            <a:off x="6401504" y="2042931"/>
            <a:ext cx="5667950" cy="3168683"/>
          </a:xfrm>
          <a:prstGeom prst="rect">
            <a:avLst/>
          </a:prstGeom>
        </p:spPr>
      </p:pic>
      <p:pic>
        <p:nvPicPr>
          <p:cNvPr id="19" name="Picture 18">
            <a:extLst>
              <a:ext uri="{FF2B5EF4-FFF2-40B4-BE49-F238E27FC236}">
                <a16:creationId xmlns:a16="http://schemas.microsoft.com/office/drawing/2014/main" id="{B647E641-F4AE-45E3-9FDF-59140F9FC3A7}"/>
              </a:ext>
            </a:extLst>
          </p:cNvPr>
          <p:cNvPicPr>
            <a:picLocks noChangeAspect="1"/>
          </p:cNvPicPr>
          <p:nvPr/>
        </p:nvPicPr>
        <p:blipFill>
          <a:blip r:embed="rId5"/>
          <a:stretch>
            <a:fillRect/>
          </a:stretch>
        </p:blipFill>
        <p:spPr>
          <a:xfrm>
            <a:off x="6642313" y="2522061"/>
            <a:ext cx="4479104" cy="2519496"/>
          </a:xfrm>
          <a:prstGeom prst="rect">
            <a:avLst/>
          </a:prstGeom>
        </p:spPr>
      </p:pic>
      <p:pic>
        <p:nvPicPr>
          <p:cNvPr id="20" name="Picture 19">
            <a:extLst>
              <a:ext uri="{FF2B5EF4-FFF2-40B4-BE49-F238E27FC236}">
                <a16:creationId xmlns:a16="http://schemas.microsoft.com/office/drawing/2014/main" id="{2CC4245F-D2ED-48F9-8510-BED5EDE5D314}"/>
              </a:ext>
            </a:extLst>
          </p:cNvPr>
          <p:cNvPicPr>
            <a:picLocks noChangeAspect="1"/>
          </p:cNvPicPr>
          <p:nvPr/>
        </p:nvPicPr>
        <p:blipFill>
          <a:blip r:embed="rId6"/>
          <a:stretch>
            <a:fillRect/>
          </a:stretch>
        </p:blipFill>
        <p:spPr>
          <a:xfrm>
            <a:off x="5998507" y="2006944"/>
            <a:ext cx="6132219" cy="3449373"/>
          </a:xfrm>
          <a:prstGeom prst="rect">
            <a:avLst/>
          </a:prstGeom>
        </p:spPr>
      </p:pic>
      <p:pic>
        <p:nvPicPr>
          <p:cNvPr id="21" name="Picture 20">
            <a:extLst>
              <a:ext uri="{FF2B5EF4-FFF2-40B4-BE49-F238E27FC236}">
                <a16:creationId xmlns:a16="http://schemas.microsoft.com/office/drawing/2014/main" id="{1A53C647-DA4F-4A37-893C-6DF6819F1E3D}"/>
              </a:ext>
            </a:extLst>
          </p:cNvPr>
          <p:cNvPicPr>
            <a:picLocks noChangeAspect="1"/>
          </p:cNvPicPr>
          <p:nvPr/>
        </p:nvPicPr>
        <p:blipFill>
          <a:blip r:embed="rId7"/>
          <a:stretch>
            <a:fillRect/>
          </a:stretch>
        </p:blipFill>
        <p:spPr>
          <a:xfrm>
            <a:off x="5893617" y="2145440"/>
            <a:ext cx="6225482" cy="3501833"/>
          </a:xfrm>
          <a:prstGeom prst="rect">
            <a:avLst/>
          </a:prstGeom>
        </p:spPr>
      </p:pic>
      <p:pic>
        <p:nvPicPr>
          <p:cNvPr id="22" name="Picture 21">
            <a:extLst>
              <a:ext uri="{FF2B5EF4-FFF2-40B4-BE49-F238E27FC236}">
                <a16:creationId xmlns:a16="http://schemas.microsoft.com/office/drawing/2014/main" id="{BB030C7A-4E27-48EA-BA48-C63770D7FC93}"/>
              </a:ext>
            </a:extLst>
          </p:cNvPr>
          <p:cNvPicPr>
            <a:picLocks noChangeAspect="1"/>
          </p:cNvPicPr>
          <p:nvPr/>
        </p:nvPicPr>
        <p:blipFill>
          <a:blip r:embed="rId8"/>
          <a:stretch>
            <a:fillRect/>
          </a:stretch>
        </p:blipFill>
        <p:spPr>
          <a:xfrm>
            <a:off x="5705452" y="1876970"/>
            <a:ext cx="6486548" cy="3648684"/>
          </a:xfrm>
          <a:prstGeom prst="rect">
            <a:avLst/>
          </a:prstGeom>
        </p:spPr>
      </p:pic>
      <p:sp>
        <p:nvSpPr>
          <p:cNvPr id="6" name="Text Placeholder 2">
            <a:extLst>
              <a:ext uri="{FF2B5EF4-FFF2-40B4-BE49-F238E27FC236}">
                <a16:creationId xmlns:a16="http://schemas.microsoft.com/office/drawing/2014/main" id="{8BD1D6CC-C5AB-C7F8-4363-D1FE5B3ABF89}"/>
              </a:ext>
            </a:extLst>
          </p:cNvPr>
          <p:cNvSpPr txBox="1">
            <a:spLocks/>
          </p:cNvSpPr>
          <p:nvPr/>
        </p:nvSpPr>
        <p:spPr>
          <a:xfrm>
            <a:off x="462279" y="1462591"/>
            <a:ext cx="7066677" cy="5111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itchFamily="2" charset="2"/>
              <a:buChar char="Ø"/>
            </a:pPr>
            <a:r>
              <a:rPr lang="en-US" sz="1800" b="1" dirty="0"/>
              <a:t>Situations: </a:t>
            </a:r>
          </a:p>
          <a:p>
            <a:pPr lvl="1">
              <a:buFont typeface="Wingdings" pitchFamily="2" charset="2"/>
              <a:buChar char="§"/>
            </a:pPr>
            <a:r>
              <a:rPr lang="en-US" sz="1800" dirty="0"/>
              <a:t>Limited supply of donated organs</a:t>
            </a:r>
          </a:p>
          <a:p>
            <a:pPr lvl="1">
              <a:buFont typeface="Wingdings" pitchFamily="2" charset="2"/>
              <a:buChar char="§"/>
            </a:pPr>
            <a:r>
              <a:rPr lang="en-US" sz="1800" dirty="0"/>
              <a:t>Long waitlist for </a:t>
            </a:r>
            <a:r>
              <a:rPr lang="en-US" altLang="zh-CN" sz="1800" dirty="0"/>
              <a:t>organ</a:t>
            </a:r>
            <a:r>
              <a:rPr lang="en-US" sz="1800" dirty="0"/>
              <a:t> transplantation </a:t>
            </a:r>
          </a:p>
          <a:p>
            <a:pPr marL="285750" indent="-285750">
              <a:buFont typeface="Wingdings" pitchFamily="2" charset="2"/>
              <a:buChar char="Ø"/>
            </a:pPr>
            <a:r>
              <a:rPr lang="en-US" sz="1800" b="1" dirty="0"/>
              <a:t>Geographic Variation:</a:t>
            </a:r>
            <a:endParaRPr lang="en-US" sz="1800" dirty="0"/>
          </a:p>
          <a:p>
            <a:pPr marL="800100" lvl="1" indent="-342900">
              <a:buFont typeface="Wingdings" panose="05000000000000000000" pitchFamily="2" charset="2"/>
              <a:buChar char="Ø"/>
            </a:pPr>
            <a:r>
              <a:rPr lang="en-US" altLang="zh-CN" sz="1800" dirty="0">
                <a:ea typeface="DengXian" panose="02010600030101010101" pitchFamily="2" charset="-122"/>
                <a:cs typeface="Times New Roman" panose="02020603050405020304" pitchFamily="18" charset="0"/>
              </a:rPr>
              <a:t>Region 3 donated 4,055 kidneys in 2019</a:t>
            </a:r>
          </a:p>
          <a:p>
            <a:pPr marL="800100" lvl="1" indent="-342900">
              <a:buFont typeface="Wingdings" panose="05000000000000000000" pitchFamily="2" charset="2"/>
              <a:buChar char="Ø"/>
            </a:pPr>
            <a:r>
              <a:rPr lang="en-US" altLang="zh-CN" sz="1800" dirty="0">
                <a:ea typeface="DengXian" panose="02010600030101010101" pitchFamily="2" charset="-122"/>
                <a:cs typeface="Times New Roman" panose="02020603050405020304" pitchFamily="18" charset="0"/>
              </a:rPr>
              <a:t>Region 9 donated 1,564 In the same year</a:t>
            </a:r>
          </a:p>
          <a:p>
            <a:pPr marL="285750" indent="-285750">
              <a:buFont typeface="Wingdings" pitchFamily="2" charset="2"/>
              <a:buChar char="Ø"/>
            </a:pPr>
            <a:r>
              <a:rPr lang="en-US" sz="1800" b="1" dirty="0"/>
              <a:t>Demographic Disparities:</a:t>
            </a:r>
          </a:p>
          <a:p>
            <a:pPr lvl="1">
              <a:buFont typeface="Wingdings" pitchFamily="2" charset="2"/>
              <a:buChar char="§"/>
            </a:pPr>
            <a:r>
              <a:rPr lang="en-US" sz="1800" dirty="0"/>
              <a:t>Increased gender disparity in Model For End</a:t>
            </a:r>
          </a:p>
          <a:p>
            <a:pPr marL="457200" lvl="1" indent="0">
              <a:buNone/>
            </a:pPr>
            <a:r>
              <a:rPr lang="en-US" altLang="zh-CN" sz="1800" dirty="0"/>
              <a:t>S</a:t>
            </a:r>
            <a:r>
              <a:rPr lang="en-US" sz="1800" dirty="0"/>
              <a:t>tage Liver Disease (MELD) </a:t>
            </a:r>
          </a:p>
          <a:p>
            <a:pPr lvl="2">
              <a:buFont typeface="Wingdings" pitchFamily="2" charset="2"/>
              <a:buChar char="§"/>
            </a:pPr>
            <a:r>
              <a:rPr lang="en-US" sz="1600" dirty="0"/>
              <a:t>Female: 46.5% vs. Male: 53.5%</a:t>
            </a:r>
          </a:p>
          <a:p>
            <a:pPr lvl="2">
              <a:buFont typeface="Wingdings" pitchFamily="2" charset="2"/>
              <a:buChar char="§"/>
            </a:pPr>
            <a:r>
              <a:rPr lang="en-US" sz="1600" dirty="0"/>
              <a:t>Women’s creatinine level is lower</a:t>
            </a:r>
            <a:endParaRPr lang="en-US" sz="1600" dirty="0">
              <a:sym typeface="Wingdings" pitchFamily="2" charset="2"/>
            </a:endParaRPr>
          </a:p>
          <a:p>
            <a:pPr marL="914400" lvl="2" indent="0">
              <a:buNone/>
            </a:pPr>
            <a:r>
              <a:rPr lang="en-US" sz="1600" dirty="0">
                <a:sym typeface="Wingdings" pitchFamily="2" charset="2"/>
              </a:rPr>
              <a:t>    </a:t>
            </a:r>
            <a:r>
              <a:rPr lang="en-US" altLang="zh-CN" sz="1600" dirty="0">
                <a:sym typeface="Wingdings" pitchFamily="2" charset="2"/>
              </a:rPr>
              <a:t>  </a:t>
            </a:r>
            <a:r>
              <a:rPr lang="en-US" sz="1600" dirty="0">
                <a:sym typeface="Wingdings" pitchFamily="2" charset="2"/>
              </a:rPr>
              <a:t>Longer Waiting time</a:t>
            </a:r>
          </a:p>
          <a:p>
            <a:pPr lvl="1">
              <a:buFont typeface="Wingdings" pitchFamily="2" charset="2"/>
              <a:buChar char="§"/>
            </a:pPr>
            <a:r>
              <a:rPr lang="en-US" sz="2000" dirty="0"/>
              <a:t>Sacrifice of suitable sized organs for pediatric patients</a:t>
            </a:r>
            <a:endParaRPr lang="en-US" sz="2000" b="1" dirty="0"/>
          </a:p>
          <a:p>
            <a:pPr marL="285750" indent="-285750">
              <a:buFont typeface="Wingdings" pitchFamily="2" charset="2"/>
              <a:buChar char="Ø"/>
            </a:pPr>
            <a:r>
              <a:rPr lang="en-US" sz="1800" b="1" dirty="0"/>
              <a:t>Disparities in Post-Transplant Outcomes:</a:t>
            </a:r>
          </a:p>
          <a:p>
            <a:pPr lvl="1">
              <a:buFont typeface="Wingdings" pitchFamily="2" charset="2"/>
              <a:buChar char="§"/>
            </a:pPr>
            <a:r>
              <a:rPr lang="en-US" sz="1800" dirty="0"/>
              <a:t>Varying graft failure rates across demographic groups</a:t>
            </a:r>
          </a:p>
          <a:p>
            <a:pPr lvl="2">
              <a:buFont typeface="Wingdings" pitchFamily="2" charset="2"/>
              <a:buChar char="§"/>
            </a:pPr>
            <a:r>
              <a:rPr lang="en-US" sz="1400" dirty="0"/>
              <a:t>White: 42.34%, Black: 44.77%, Hispanic: 35.31%, Asian: 32.95%</a:t>
            </a:r>
            <a:endParaRPr lang="en-US" sz="100" dirty="0"/>
          </a:p>
          <a:p>
            <a:pPr marL="0" indent="0">
              <a:buFont typeface="Arial" panose="020B0604020202020204" pitchFamily="34" charset="0"/>
              <a:buNone/>
            </a:pPr>
            <a:endParaRPr lang="en-US" sz="1600" dirty="0"/>
          </a:p>
        </p:txBody>
      </p:sp>
      <p:sp>
        <p:nvSpPr>
          <p:cNvPr id="23" name="Slide Number Placeholder 22">
            <a:extLst>
              <a:ext uri="{FF2B5EF4-FFF2-40B4-BE49-F238E27FC236}">
                <a16:creationId xmlns:a16="http://schemas.microsoft.com/office/drawing/2014/main" id="{37018403-C011-FD93-2A16-238EE068AAEC}"/>
              </a:ext>
            </a:extLst>
          </p:cNvPr>
          <p:cNvSpPr>
            <a:spLocks noGrp="1"/>
          </p:cNvSpPr>
          <p:nvPr>
            <p:ph type="sldNum" sz="quarter" idx="12"/>
          </p:nvPr>
        </p:nvSpPr>
        <p:spPr/>
        <p:txBody>
          <a:bodyPr/>
          <a:lstStyle/>
          <a:p>
            <a:fld id="{38D2745D-0E60-4561-A7E7-B8CAA75BBD9D}" type="slidenum">
              <a:rPr lang="zh-CN" altLang="en-US" smtClean="0"/>
              <a:t>10</a:t>
            </a:fld>
            <a:endParaRPr lang="zh-CN" altLang="en-US"/>
          </a:p>
        </p:txBody>
      </p:sp>
    </p:spTree>
    <p:extLst>
      <p:ext uri="{BB962C8B-B14F-4D97-AF65-F5344CB8AC3E}">
        <p14:creationId xmlns:p14="http://schemas.microsoft.com/office/powerpoint/2010/main" val="4542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B7F0-7A50-47AE-B454-D28BE13538F4}"/>
              </a:ext>
            </a:extLst>
          </p:cNvPr>
          <p:cNvSpPr>
            <a:spLocks noGrp="1"/>
          </p:cNvSpPr>
          <p:nvPr>
            <p:ph type="title"/>
          </p:nvPr>
        </p:nvSpPr>
        <p:spPr>
          <a:xfrm>
            <a:off x="450924" y="106941"/>
            <a:ext cx="10515600" cy="1325563"/>
          </a:xfrm>
        </p:spPr>
        <p:txBody>
          <a:bodyPr>
            <a:normAutofit/>
          </a:bodyPr>
          <a:lstStyle/>
          <a:p>
            <a:r>
              <a:rPr lang="en-US" sz="4000" dirty="0"/>
              <a:t>Organ Transplant Facts</a:t>
            </a:r>
          </a:p>
        </p:txBody>
      </p:sp>
      <p:sp>
        <p:nvSpPr>
          <p:cNvPr id="6" name="TextBox 5">
            <a:extLst>
              <a:ext uri="{FF2B5EF4-FFF2-40B4-BE49-F238E27FC236}">
                <a16:creationId xmlns:a16="http://schemas.microsoft.com/office/drawing/2014/main" id="{E59340F3-234D-4B47-ACAA-66ED1957EFE9}"/>
              </a:ext>
            </a:extLst>
          </p:cNvPr>
          <p:cNvSpPr txBox="1"/>
          <p:nvPr/>
        </p:nvSpPr>
        <p:spPr>
          <a:xfrm>
            <a:off x="555472" y="1880978"/>
            <a:ext cx="4789116" cy="3785652"/>
          </a:xfrm>
          <a:prstGeom prst="rect">
            <a:avLst/>
          </a:prstGeom>
          <a:noFill/>
        </p:spPr>
        <p:txBody>
          <a:bodyPr wrap="square">
            <a:spAutoFit/>
          </a:bodyPr>
          <a:lstStyle/>
          <a:p>
            <a:pPr algn="l" fontAlgn="base">
              <a:buFont typeface="Arial" panose="020B0604020202020204" pitchFamily="34" charset="0"/>
              <a:buChar char="•"/>
            </a:pPr>
            <a:r>
              <a:rPr lang="en-US" sz="2000" b="0" i="0" dirty="0">
                <a:effectLst/>
              </a:rPr>
              <a:t> More than </a:t>
            </a:r>
            <a:r>
              <a:rPr lang="en-US" sz="2000" b="0" i="0" dirty="0">
                <a:solidFill>
                  <a:srgbClr val="FFC000"/>
                </a:solidFill>
                <a:effectLst/>
              </a:rPr>
              <a:t>42,800</a:t>
            </a:r>
            <a:r>
              <a:rPr lang="en-US" sz="2000" b="0" i="0" dirty="0">
                <a:effectLst/>
              </a:rPr>
              <a:t> organ transplants performed in 2022</a:t>
            </a:r>
          </a:p>
          <a:p>
            <a:pPr algn="l" fontAlgn="base">
              <a:buFont typeface="Arial" panose="020B0604020202020204" pitchFamily="34" charset="0"/>
              <a:buChar char="•"/>
            </a:pPr>
            <a:endParaRPr lang="en-US" sz="2000" b="0" i="0" dirty="0">
              <a:effectLst/>
            </a:endParaRPr>
          </a:p>
          <a:p>
            <a:pPr algn="l" fontAlgn="base">
              <a:buFont typeface="Arial" panose="020B0604020202020204" pitchFamily="34" charset="0"/>
              <a:buChar char="•"/>
            </a:pPr>
            <a:r>
              <a:rPr lang="en-US" sz="2000" b="0" i="0" dirty="0">
                <a:effectLst/>
              </a:rPr>
              <a:t> Total </a:t>
            </a:r>
            <a:r>
              <a:rPr lang="en-US" sz="2000" b="0" i="0" dirty="0">
                <a:solidFill>
                  <a:srgbClr val="FFC000"/>
                </a:solidFill>
                <a:effectLst/>
              </a:rPr>
              <a:t>kidney</a:t>
            </a:r>
            <a:r>
              <a:rPr lang="en-US" sz="2000" b="0" i="0" dirty="0">
                <a:effectLst/>
              </a:rPr>
              <a:t> transplants exceeded </a:t>
            </a:r>
            <a:r>
              <a:rPr lang="en-US" sz="2000" b="0" i="0" dirty="0">
                <a:solidFill>
                  <a:srgbClr val="FFC000"/>
                </a:solidFill>
                <a:effectLst/>
              </a:rPr>
              <a:t>25,000</a:t>
            </a:r>
            <a:r>
              <a:rPr lang="en-US" sz="2000" b="0" i="0" dirty="0">
                <a:effectLst/>
              </a:rPr>
              <a:t> for the first year ever</a:t>
            </a:r>
          </a:p>
          <a:p>
            <a:pPr algn="l" fontAlgn="base">
              <a:buFont typeface="Arial" panose="020B0604020202020204" pitchFamily="34" charset="0"/>
              <a:buChar char="•"/>
            </a:pPr>
            <a:endParaRPr lang="en-US" sz="2000" b="0" i="0" dirty="0">
              <a:effectLst/>
            </a:endParaRPr>
          </a:p>
          <a:p>
            <a:pPr algn="l" fontAlgn="base">
              <a:buFont typeface="Arial" panose="020B0604020202020204" pitchFamily="34" charset="0"/>
              <a:buChar char="•"/>
            </a:pPr>
            <a:r>
              <a:rPr lang="en-US" sz="2000" b="0" i="0" dirty="0">
                <a:effectLst/>
              </a:rPr>
              <a:t> Annual records also set for liver, heart and lung transplants</a:t>
            </a:r>
          </a:p>
          <a:p>
            <a:pPr algn="l" fontAlgn="base">
              <a:buFont typeface="Arial" panose="020B0604020202020204" pitchFamily="34" charset="0"/>
              <a:buChar char="•"/>
            </a:pPr>
            <a:endParaRPr lang="en-US" sz="2000" b="0" i="0" dirty="0">
              <a:effectLst/>
            </a:endParaRPr>
          </a:p>
          <a:p>
            <a:pPr algn="l" fontAlgn="base">
              <a:buFont typeface="Arial" panose="020B0604020202020204" pitchFamily="34" charset="0"/>
              <a:buChar char="•"/>
            </a:pPr>
            <a:r>
              <a:rPr lang="en-US" sz="2000" b="0" i="0" dirty="0">
                <a:effectLst/>
              </a:rPr>
              <a:t> Deceased donation continues 12-year record trend</a:t>
            </a:r>
            <a:r>
              <a:rPr lang="en-US" sz="2000" dirty="0"/>
              <a:t>, 7.5% increase compared to 2021</a:t>
            </a:r>
            <a:endParaRPr lang="en-US" sz="2000" b="0" i="0" dirty="0">
              <a:effectLst/>
            </a:endParaRPr>
          </a:p>
        </p:txBody>
      </p:sp>
      <p:pic>
        <p:nvPicPr>
          <p:cNvPr id="7" name="Picture 6" descr="A graphic of a diagram&#10;&#10;Description automatically generated">
            <a:extLst>
              <a:ext uri="{FF2B5EF4-FFF2-40B4-BE49-F238E27FC236}">
                <a16:creationId xmlns:a16="http://schemas.microsoft.com/office/drawing/2014/main" id="{F3715EF6-188F-A492-1323-AA8C30E60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34" y="1247902"/>
            <a:ext cx="6157694" cy="5295616"/>
          </a:xfrm>
          <a:prstGeom prst="rect">
            <a:avLst/>
          </a:prstGeom>
        </p:spPr>
      </p:pic>
      <p:sp>
        <p:nvSpPr>
          <p:cNvPr id="5" name="Slide Number Placeholder 4">
            <a:extLst>
              <a:ext uri="{FF2B5EF4-FFF2-40B4-BE49-F238E27FC236}">
                <a16:creationId xmlns:a16="http://schemas.microsoft.com/office/drawing/2014/main" id="{7624D596-1FF6-2C4E-E2DF-B07A03A28994}"/>
              </a:ext>
            </a:extLst>
          </p:cNvPr>
          <p:cNvSpPr>
            <a:spLocks noGrp="1"/>
          </p:cNvSpPr>
          <p:nvPr>
            <p:ph type="sldNum" sz="quarter" idx="12"/>
          </p:nvPr>
        </p:nvSpPr>
        <p:spPr/>
        <p:txBody>
          <a:bodyPr/>
          <a:lstStyle/>
          <a:p>
            <a:fld id="{38D2745D-0E60-4561-A7E7-B8CAA75BBD9D}" type="slidenum">
              <a:rPr lang="zh-CN" altLang="en-US" smtClean="0"/>
              <a:t>11</a:t>
            </a:fld>
            <a:endParaRPr lang="zh-CN" altLang="en-US"/>
          </a:p>
        </p:txBody>
      </p:sp>
    </p:spTree>
    <p:extLst>
      <p:ext uri="{BB962C8B-B14F-4D97-AF65-F5344CB8AC3E}">
        <p14:creationId xmlns:p14="http://schemas.microsoft.com/office/powerpoint/2010/main" val="247844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E2F0-8763-C345-E201-C72613719250}"/>
              </a:ext>
            </a:extLst>
          </p:cNvPr>
          <p:cNvSpPr>
            <a:spLocks noGrp="1"/>
          </p:cNvSpPr>
          <p:nvPr>
            <p:ph type="title"/>
          </p:nvPr>
        </p:nvSpPr>
        <p:spPr>
          <a:xfrm>
            <a:off x="730307" y="536731"/>
            <a:ext cx="9045261" cy="426784"/>
          </a:xfrm>
        </p:spPr>
        <p:txBody>
          <a:bodyPr>
            <a:normAutofit fontScale="90000"/>
          </a:bodyPr>
          <a:lstStyle/>
          <a:p>
            <a:r>
              <a:rPr lang="en-US" dirty="0"/>
              <a:t>Liver Transplant Background</a:t>
            </a:r>
          </a:p>
        </p:txBody>
      </p:sp>
      <p:sp>
        <p:nvSpPr>
          <p:cNvPr id="6" name="Rectangle 5">
            <a:extLst>
              <a:ext uri="{FF2B5EF4-FFF2-40B4-BE49-F238E27FC236}">
                <a16:creationId xmlns:a16="http://schemas.microsoft.com/office/drawing/2014/main" id="{6AE7515F-4F73-940C-8E85-D106534F12B2}"/>
              </a:ext>
            </a:extLst>
          </p:cNvPr>
          <p:cNvSpPr/>
          <p:nvPr/>
        </p:nvSpPr>
        <p:spPr>
          <a:xfrm>
            <a:off x="3626559" y="2713009"/>
            <a:ext cx="2094796" cy="426784"/>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*Chronic liver failure </a:t>
            </a:r>
          </a:p>
        </p:txBody>
      </p:sp>
      <p:sp>
        <p:nvSpPr>
          <p:cNvPr id="7" name="Rectangle 6">
            <a:extLst>
              <a:ext uri="{FF2B5EF4-FFF2-40B4-BE49-F238E27FC236}">
                <a16:creationId xmlns:a16="http://schemas.microsoft.com/office/drawing/2014/main" id="{07D59401-EF2C-A869-EA72-E09AEF15D64D}"/>
              </a:ext>
            </a:extLst>
          </p:cNvPr>
          <p:cNvSpPr/>
          <p:nvPr/>
        </p:nvSpPr>
        <p:spPr>
          <a:xfrm>
            <a:off x="3626557" y="1623087"/>
            <a:ext cx="2094796" cy="426784"/>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Acute liver failure </a:t>
            </a:r>
          </a:p>
        </p:txBody>
      </p:sp>
      <p:sp>
        <p:nvSpPr>
          <p:cNvPr id="8" name="Rectangle 7">
            <a:extLst>
              <a:ext uri="{FF2B5EF4-FFF2-40B4-BE49-F238E27FC236}">
                <a16:creationId xmlns:a16="http://schemas.microsoft.com/office/drawing/2014/main" id="{B040B3F6-C36A-7D47-CB9C-BBF1A75D383C}"/>
              </a:ext>
            </a:extLst>
          </p:cNvPr>
          <p:cNvSpPr/>
          <p:nvPr/>
        </p:nvSpPr>
        <p:spPr>
          <a:xfrm>
            <a:off x="3626558" y="3895524"/>
            <a:ext cx="2094796" cy="426784"/>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Primary liver cancer </a:t>
            </a:r>
          </a:p>
        </p:txBody>
      </p:sp>
      <p:sp>
        <p:nvSpPr>
          <p:cNvPr id="9" name="Rectangle 8">
            <a:extLst>
              <a:ext uri="{FF2B5EF4-FFF2-40B4-BE49-F238E27FC236}">
                <a16:creationId xmlns:a16="http://schemas.microsoft.com/office/drawing/2014/main" id="{6A38FEFF-A269-1AAB-EB4F-DF4F59E645C7}"/>
              </a:ext>
            </a:extLst>
          </p:cNvPr>
          <p:cNvSpPr/>
          <p:nvPr/>
        </p:nvSpPr>
        <p:spPr>
          <a:xfrm>
            <a:off x="2246656" y="2713009"/>
            <a:ext cx="1167107" cy="426784"/>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*Cirrhosis </a:t>
            </a:r>
          </a:p>
        </p:txBody>
      </p:sp>
      <p:sp>
        <p:nvSpPr>
          <p:cNvPr id="10" name="Rectangle 9">
            <a:extLst>
              <a:ext uri="{FF2B5EF4-FFF2-40B4-BE49-F238E27FC236}">
                <a16:creationId xmlns:a16="http://schemas.microsoft.com/office/drawing/2014/main" id="{426DD6B1-FC54-166F-E766-89B042776355}"/>
              </a:ext>
            </a:extLst>
          </p:cNvPr>
          <p:cNvSpPr/>
          <p:nvPr/>
        </p:nvSpPr>
        <p:spPr>
          <a:xfrm>
            <a:off x="6053866" y="2706083"/>
            <a:ext cx="1729047" cy="426784"/>
          </a:xfrm>
          <a:prstGeom prst="rec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Liver transplant</a:t>
            </a:r>
          </a:p>
        </p:txBody>
      </p:sp>
      <p:cxnSp>
        <p:nvCxnSpPr>
          <p:cNvPr id="12" name="Elbow Connector 11">
            <a:extLst>
              <a:ext uri="{FF2B5EF4-FFF2-40B4-BE49-F238E27FC236}">
                <a16:creationId xmlns:a16="http://schemas.microsoft.com/office/drawing/2014/main" id="{1F492B6B-61F8-65D5-0239-FB92FAFDF9C4}"/>
              </a:ext>
            </a:extLst>
          </p:cNvPr>
          <p:cNvCxnSpPr>
            <a:cxnSpLocks/>
            <a:stCxn id="7" idx="3"/>
            <a:endCxn id="10" idx="1"/>
          </p:cNvCxnSpPr>
          <p:nvPr/>
        </p:nvCxnSpPr>
        <p:spPr bwMode="auto">
          <a:xfrm>
            <a:off x="5721353" y="1836479"/>
            <a:ext cx="332513" cy="108299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18970FB8-9A64-B96D-4FF6-E30E8F1EA163}"/>
              </a:ext>
            </a:extLst>
          </p:cNvPr>
          <p:cNvCxnSpPr>
            <a:cxnSpLocks/>
            <a:stCxn id="6" idx="3"/>
            <a:endCxn id="10" idx="1"/>
          </p:cNvCxnSpPr>
          <p:nvPr/>
        </p:nvCxnSpPr>
        <p:spPr bwMode="auto">
          <a:xfrm flipV="1">
            <a:off x="5721355" y="2919475"/>
            <a:ext cx="332511" cy="69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Elbow Connector 15">
            <a:extLst>
              <a:ext uri="{FF2B5EF4-FFF2-40B4-BE49-F238E27FC236}">
                <a16:creationId xmlns:a16="http://schemas.microsoft.com/office/drawing/2014/main" id="{B11C50C1-143E-BE0F-D417-EC596C7EC9C6}"/>
              </a:ext>
            </a:extLst>
          </p:cNvPr>
          <p:cNvCxnSpPr>
            <a:cxnSpLocks/>
            <a:stCxn id="8" idx="3"/>
            <a:endCxn id="10" idx="1"/>
          </p:cNvCxnSpPr>
          <p:nvPr/>
        </p:nvCxnSpPr>
        <p:spPr bwMode="auto">
          <a:xfrm flipV="1">
            <a:off x="5721353" y="2919476"/>
            <a:ext cx="332512" cy="1189441"/>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27" name="Rectangle 26">
            <a:extLst>
              <a:ext uri="{FF2B5EF4-FFF2-40B4-BE49-F238E27FC236}">
                <a16:creationId xmlns:a16="http://schemas.microsoft.com/office/drawing/2014/main" id="{2ADA8CE3-3126-C6B4-311E-42A8135270BE}"/>
              </a:ext>
            </a:extLst>
          </p:cNvPr>
          <p:cNvSpPr/>
          <p:nvPr/>
        </p:nvSpPr>
        <p:spPr>
          <a:xfrm>
            <a:off x="119153" y="1802599"/>
            <a:ext cx="1736804"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Hepatitis B/C</a:t>
            </a:r>
            <a:r>
              <a:rPr lang="en-US" sz="1600" dirty="0">
                <a:solidFill>
                  <a:schemeClr val="bg1"/>
                </a:solidFill>
                <a:latin typeface="Roboto Regular"/>
                <a:cs typeface="Roboto Regular"/>
              </a:rPr>
              <a:t> </a:t>
            </a:r>
          </a:p>
        </p:txBody>
      </p:sp>
      <p:cxnSp>
        <p:nvCxnSpPr>
          <p:cNvPr id="28" name="Straight Arrow Connector 27">
            <a:extLst>
              <a:ext uri="{FF2B5EF4-FFF2-40B4-BE49-F238E27FC236}">
                <a16:creationId xmlns:a16="http://schemas.microsoft.com/office/drawing/2014/main" id="{ABED6E7A-7769-827C-7CA4-75F704FBB73E}"/>
              </a:ext>
            </a:extLst>
          </p:cNvPr>
          <p:cNvCxnSpPr>
            <a:cxnSpLocks/>
            <a:stCxn id="9" idx="3"/>
            <a:endCxn id="6" idx="1"/>
          </p:cNvCxnSpPr>
          <p:nvPr/>
        </p:nvCxnSpPr>
        <p:spPr bwMode="auto">
          <a:xfrm>
            <a:off x="3413763" y="2926401"/>
            <a:ext cx="212796"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Rectangle 31">
            <a:extLst>
              <a:ext uri="{FF2B5EF4-FFF2-40B4-BE49-F238E27FC236}">
                <a16:creationId xmlns:a16="http://schemas.microsoft.com/office/drawing/2014/main" id="{5835140B-67E8-92D2-39D8-0A76F8A10988}"/>
              </a:ext>
            </a:extLst>
          </p:cNvPr>
          <p:cNvSpPr/>
          <p:nvPr/>
        </p:nvSpPr>
        <p:spPr>
          <a:xfrm>
            <a:off x="110838" y="2464289"/>
            <a:ext cx="1736804"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Fatty liver </a:t>
            </a:r>
          </a:p>
        </p:txBody>
      </p:sp>
      <p:sp>
        <p:nvSpPr>
          <p:cNvPr id="33" name="Rectangle 32">
            <a:extLst>
              <a:ext uri="{FF2B5EF4-FFF2-40B4-BE49-F238E27FC236}">
                <a16:creationId xmlns:a16="http://schemas.microsoft.com/office/drawing/2014/main" id="{EBCF2DE9-9B8B-7DC7-2224-423B713A2635}"/>
              </a:ext>
            </a:extLst>
          </p:cNvPr>
          <p:cNvSpPr/>
          <p:nvPr/>
        </p:nvSpPr>
        <p:spPr>
          <a:xfrm>
            <a:off x="99753" y="3107530"/>
            <a:ext cx="1747888"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Genetic disease</a:t>
            </a:r>
          </a:p>
        </p:txBody>
      </p:sp>
      <p:sp>
        <p:nvSpPr>
          <p:cNvPr id="35" name="Rectangle 34">
            <a:extLst>
              <a:ext uri="{FF2B5EF4-FFF2-40B4-BE49-F238E27FC236}">
                <a16:creationId xmlns:a16="http://schemas.microsoft.com/office/drawing/2014/main" id="{4F2C4EA8-4193-99FB-8E4F-EBDFE4741B64}"/>
              </a:ext>
            </a:extLst>
          </p:cNvPr>
          <p:cNvSpPr/>
          <p:nvPr/>
        </p:nvSpPr>
        <p:spPr>
          <a:xfrm>
            <a:off x="99753" y="3800393"/>
            <a:ext cx="1747889"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Biliary disease</a:t>
            </a:r>
          </a:p>
        </p:txBody>
      </p:sp>
      <p:cxnSp>
        <p:nvCxnSpPr>
          <p:cNvPr id="40" name="Elbow Connector 39">
            <a:extLst>
              <a:ext uri="{FF2B5EF4-FFF2-40B4-BE49-F238E27FC236}">
                <a16:creationId xmlns:a16="http://schemas.microsoft.com/office/drawing/2014/main" id="{EFBE8602-43BA-1F76-ADAE-5C844394421B}"/>
              </a:ext>
            </a:extLst>
          </p:cNvPr>
          <p:cNvCxnSpPr>
            <a:cxnSpLocks/>
            <a:stCxn id="27" idx="3"/>
            <a:endCxn id="9" idx="1"/>
          </p:cNvCxnSpPr>
          <p:nvPr/>
        </p:nvCxnSpPr>
        <p:spPr bwMode="auto">
          <a:xfrm>
            <a:off x="1855957" y="2018070"/>
            <a:ext cx="390700" cy="908332"/>
          </a:xfrm>
          <a:prstGeom prst="bentConnector3">
            <a:avLst>
              <a:gd name="adj1" fmla="val 50193"/>
            </a:avLst>
          </a:prstGeom>
          <a:solidFill>
            <a:schemeClr val="accent1"/>
          </a:solidFill>
          <a:ln w="9525" cap="flat" cmpd="sng" algn="ctr">
            <a:solidFill>
              <a:schemeClr val="tx1"/>
            </a:solidFill>
            <a:prstDash val="solid"/>
            <a:round/>
            <a:headEnd type="none" w="med" len="med"/>
            <a:tailEnd type="triangle"/>
          </a:ln>
          <a:effectLst/>
        </p:spPr>
      </p:cxnSp>
      <p:cxnSp>
        <p:nvCxnSpPr>
          <p:cNvPr id="43" name="Elbow Connector 42">
            <a:extLst>
              <a:ext uri="{FF2B5EF4-FFF2-40B4-BE49-F238E27FC236}">
                <a16:creationId xmlns:a16="http://schemas.microsoft.com/office/drawing/2014/main" id="{2C38A840-7BAB-CBE6-339D-717EF4E14DE0}"/>
              </a:ext>
            </a:extLst>
          </p:cNvPr>
          <p:cNvCxnSpPr>
            <a:cxnSpLocks/>
            <a:stCxn id="32" idx="3"/>
            <a:endCxn id="9" idx="1"/>
          </p:cNvCxnSpPr>
          <p:nvPr/>
        </p:nvCxnSpPr>
        <p:spPr bwMode="auto">
          <a:xfrm>
            <a:off x="1847642" y="2679759"/>
            <a:ext cx="399015" cy="246643"/>
          </a:xfrm>
          <a:prstGeom prst="bentConnector3">
            <a:avLst>
              <a:gd name="adj1" fmla="val 50188"/>
            </a:avLst>
          </a:prstGeom>
          <a:solidFill>
            <a:schemeClr val="accent1"/>
          </a:solidFill>
          <a:ln w="9525" cap="flat" cmpd="sng" algn="ctr">
            <a:solidFill>
              <a:schemeClr val="tx1"/>
            </a:solidFill>
            <a:prstDash val="solid"/>
            <a:round/>
            <a:headEnd type="none" w="med" len="med"/>
            <a:tailEnd type="triangle"/>
          </a:ln>
          <a:effectLst/>
        </p:spPr>
      </p:cxnSp>
      <p:cxnSp>
        <p:nvCxnSpPr>
          <p:cNvPr id="46" name="Elbow Connector 45">
            <a:extLst>
              <a:ext uri="{FF2B5EF4-FFF2-40B4-BE49-F238E27FC236}">
                <a16:creationId xmlns:a16="http://schemas.microsoft.com/office/drawing/2014/main" id="{588D9143-572F-932D-B7C3-4E31CB8B6B6B}"/>
              </a:ext>
            </a:extLst>
          </p:cNvPr>
          <p:cNvCxnSpPr>
            <a:cxnSpLocks/>
            <a:stCxn id="33" idx="3"/>
            <a:endCxn id="9" idx="1"/>
          </p:cNvCxnSpPr>
          <p:nvPr/>
        </p:nvCxnSpPr>
        <p:spPr bwMode="auto">
          <a:xfrm flipV="1">
            <a:off x="1847642" y="2926402"/>
            <a:ext cx="399015" cy="396599"/>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49" name="Elbow Connector 48">
            <a:extLst>
              <a:ext uri="{FF2B5EF4-FFF2-40B4-BE49-F238E27FC236}">
                <a16:creationId xmlns:a16="http://schemas.microsoft.com/office/drawing/2014/main" id="{68C09609-B7B0-7E8D-5DEC-B6D969A1F12A}"/>
              </a:ext>
            </a:extLst>
          </p:cNvPr>
          <p:cNvCxnSpPr>
            <a:cxnSpLocks/>
            <a:stCxn id="35" idx="3"/>
            <a:endCxn id="9" idx="1"/>
          </p:cNvCxnSpPr>
          <p:nvPr/>
        </p:nvCxnSpPr>
        <p:spPr bwMode="auto">
          <a:xfrm flipV="1">
            <a:off x="1847642" y="2926402"/>
            <a:ext cx="399015" cy="1089461"/>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52" name="Rectangle 51">
            <a:extLst>
              <a:ext uri="{FF2B5EF4-FFF2-40B4-BE49-F238E27FC236}">
                <a16:creationId xmlns:a16="http://schemas.microsoft.com/office/drawing/2014/main" id="{C3C95A03-EDEC-5010-1A24-7A7D9E63A594}"/>
              </a:ext>
            </a:extLst>
          </p:cNvPr>
          <p:cNvSpPr/>
          <p:nvPr/>
        </p:nvSpPr>
        <p:spPr>
          <a:xfrm>
            <a:off x="8258027" y="1301975"/>
            <a:ext cx="2061556" cy="55604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Biliary tract complication</a:t>
            </a:r>
          </a:p>
        </p:txBody>
      </p:sp>
      <p:cxnSp>
        <p:nvCxnSpPr>
          <p:cNvPr id="53" name="Elbow Connector 52">
            <a:extLst>
              <a:ext uri="{FF2B5EF4-FFF2-40B4-BE49-F238E27FC236}">
                <a16:creationId xmlns:a16="http://schemas.microsoft.com/office/drawing/2014/main" id="{C317A4B6-0748-EA1C-9B61-39591BE5860D}"/>
              </a:ext>
            </a:extLst>
          </p:cNvPr>
          <p:cNvCxnSpPr>
            <a:cxnSpLocks/>
            <a:stCxn id="10" idx="3"/>
            <a:endCxn id="52" idx="1"/>
          </p:cNvCxnSpPr>
          <p:nvPr/>
        </p:nvCxnSpPr>
        <p:spPr bwMode="auto">
          <a:xfrm flipV="1">
            <a:off x="7782912" y="1579998"/>
            <a:ext cx="475115" cy="1339477"/>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57" name="Rectangle 56">
            <a:extLst>
              <a:ext uri="{FF2B5EF4-FFF2-40B4-BE49-F238E27FC236}">
                <a16:creationId xmlns:a16="http://schemas.microsoft.com/office/drawing/2014/main" id="{6F8461FF-F0B4-DD68-69B9-8CF96431B571}"/>
              </a:ext>
            </a:extLst>
          </p:cNvPr>
          <p:cNvSpPr/>
          <p:nvPr/>
        </p:nvSpPr>
        <p:spPr>
          <a:xfrm>
            <a:off x="8258027" y="1967101"/>
            <a:ext cx="2061556" cy="558676"/>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Thrombosis</a:t>
            </a:r>
          </a:p>
        </p:txBody>
      </p:sp>
      <p:cxnSp>
        <p:nvCxnSpPr>
          <p:cNvPr id="58" name="Elbow Connector 57">
            <a:extLst>
              <a:ext uri="{FF2B5EF4-FFF2-40B4-BE49-F238E27FC236}">
                <a16:creationId xmlns:a16="http://schemas.microsoft.com/office/drawing/2014/main" id="{974AC888-F636-1DF7-FC1F-EB45190258C3}"/>
              </a:ext>
            </a:extLst>
          </p:cNvPr>
          <p:cNvCxnSpPr>
            <a:cxnSpLocks/>
            <a:stCxn id="10" idx="3"/>
            <a:endCxn id="57" idx="1"/>
          </p:cNvCxnSpPr>
          <p:nvPr/>
        </p:nvCxnSpPr>
        <p:spPr bwMode="auto">
          <a:xfrm flipV="1">
            <a:off x="7782912" y="2246439"/>
            <a:ext cx="475115" cy="67303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61" name="Rectangle 60">
            <a:extLst>
              <a:ext uri="{FF2B5EF4-FFF2-40B4-BE49-F238E27FC236}">
                <a16:creationId xmlns:a16="http://schemas.microsoft.com/office/drawing/2014/main" id="{D994F40C-7169-3D88-C26E-5386E2A1A337}"/>
              </a:ext>
            </a:extLst>
          </p:cNvPr>
          <p:cNvSpPr/>
          <p:nvPr/>
        </p:nvSpPr>
        <p:spPr>
          <a:xfrm>
            <a:off x="8262294" y="2637871"/>
            <a:ext cx="2061556" cy="558677"/>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*Acute/chronic rejection</a:t>
            </a:r>
          </a:p>
        </p:txBody>
      </p:sp>
      <p:cxnSp>
        <p:nvCxnSpPr>
          <p:cNvPr id="62" name="Elbow Connector 61">
            <a:extLst>
              <a:ext uri="{FF2B5EF4-FFF2-40B4-BE49-F238E27FC236}">
                <a16:creationId xmlns:a16="http://schemas.microsoft.com/office/drawing/2014/main" id="{5CD876AA-E6AC-2DAC-DB0B-9A6D519BC50F}"/>
              </a:ext>
            </a:extLst>
          </p:cNvPr>
          <p:cNvCxnSpPr>
            <a:cxnSpLocks/>
            <a:stCxn id="10" idx="3"/>
            <a:endCxn id="61" idx="1"/>
          </p:cNvCxnSpPr>
          <p:nvPr/>
        </p:nvCxnSpPr>
        <p:spPr bwMode="auto">
          <a:xfrm flipV="1">
            <a:off x="7782912" y="2917210"/>
            <a:ext cx="479381" cy="2265"/>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65" name="Rectangle 64">
            <a:extLst>
              <a:ext uri="{FF2B5EF4-FFF2-40B4-BE49-F238E27FC236}">
                <a16:creationId xmlns:a16="http://schemas.microsoft.com/office/drawing/2014/main" id="{E9DFAD8E-4BE7-A743-160D-89CDE68F43B8}"/>
              </a:ext>
            </a:extLst>
          </p:cNvPr>
          <p:cNvSpPr/>
          <p:nvPr/>
        </p:nvSpPr>
        <p:spPr>
          <a:xfrm>
            <a:off x="8262294" y="3322448"/>
            <a:ext cx="2061556" cy="558677"/>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Infection</a:t>
            </a:r>
          </a:p>
        </p:txBody>
      </p:sp>
      <p:cxnSp>
        <p:nvCxnSpPr>
          <p:cNvPr id="66" name="Elbow Connector 65">
            <a:extLst>
              <a:ext uri="{FF2B5EF4-FFF2-40B4-BE49-F238E27FC236}">
                <a16:creationId xmlns:a16="http://schemas.microsoft.com/office/drawing/2014/main" id="{2B7506DD-4A88-3FC5-4A09-0C8DD8C9E505}"/>
              </a:ext>
            </a:extLst>
          </p:cNvPr>
          <p:cNvCxnSpPr>
            <a:cxnSpLocks/>
            <a:stCxn id="10" idx="3"/>
            <a:endCxn id="65" idx="1"/>
          </p:cNvCxnSpPr>
          <p:nvPr/>
        </p:nvCxnSpPr>
        <p:spPr bwMode="auto">
          <a:xfrm>
            <a:off x="7782912" y="2919475"/>
            <a:ext cx="479381" cy="682312"/>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78" name="TextBox 77">
            <a:extLst>
              <a:ext uri="{FF2B5EF4-FFF2-40B4-BE49-F238E27FC236}">
                <a16:creationId xmlns:a16="http://schemas.microsoft.com/office/drawing/2014/main" id="{287CA4BD-CE2C-BCFD-3A98-031AC9776C3A}"/>
              </a:ext>
            </a:extLst>
          </p:cNvPr>
          <p:cNvSpPr txBox="1"/>
          <p:nvPr/>
        </p:nvSpPr>
        <p:spPr>
          <a:xfrm>
            <a:off x="99752" y="4565219"/>
            <a:ext cx="1972888" cy="379656"/>
          </a:xfrm>
          <a:prstGeom prst="rect">
            <a:avLst/>
          </a:prstGeom>
          <a:noFill/>
        </p:spPr>
        <p:txBody>
          <a:bodyPr wrap="square" rtlCol="0">
            <a:spAutoFit/>
          </a:bodyPr>
          <a:lstStyle/>
          <a:p>
            <a:r>
              <a:rPr lang="en-US" sz="1867" dirty="0"/>
              <a:t>(*: Major cause)</a:t>
            </a:r>
          </a:p>
        </p:txBody>
      </p:sp>
      <p:sp>
        <p:nvSpPr>
          <p:cNvPr id="79" name="Rectangle 78">
            <a:extLst>
              <a:ext uri="{FF2B5EF4-FFF2-40B4-BE49-F238E27FC236}">
                <a16:creationId xmlns:a16="http://schemas.microsoft.com/office/drawing/2014/main" id="{3D9054F6-1CDF-426A-8182-B53947364CDD}"/>
              </a:ext>
            </a:extLst>
          </p:cNvPr>
          <p:cNvSpPr/>
          <p:nvPr/>
        </p:nvSpPr>
        <p:spPr>
          <a:xfrm>
            <a:off x="10777692" y="2695751"/>
            <a:ext cx="1336723" cy="445333"/>
          </a:xfrm>
          <a:prstGeom prst="rect">
            <a:avLst/>
          </a:prstGeom>
          <a:solidFill>
            <a:srgbClr val="C00000"/>
          </a:solidFill>
          <a:ln>
            <a:solidFill>
              <a:srgbClr val="C0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Graft failure</a:t>
            </a:r>
          </a:p>
        </p:txBody>
      </p:sp>
      <p:cxnSp>
        <p:nvCxnSpPr>
          <p:cNvPr id="80" name="Elbow Connector 79">
            <a:extLst>
              <a:ext uri="{FF2B5EF4-FFF2-40B4-BE49-F238E27FC236}">
                <a16:creationId xmlns:a16="http://schemas.microsoft.com/office/drawing/2014/main" id="{59C3F6B7-4822-DAE1-25D6-A80007C7B3CA}"/>
              </a:ext>
            </a:extLst>
          </p:cNvPr>
          <p:cNvCxnSpPr>
            <a:cxnSpLocks/>
            <a:stCxn id="52" idx="3"/>
            <a:endCxn id="79" idx="1"/>
          </p:cNvCxnSpPr>
          <p:nvPr/>
        </p:nvCxnSpPr>
        <p:spPr bwMode="auto">
          <a:xfrm>
            <a:off x="10319583" y="1579998"/>
            <a:ext cx="458109" cy="133842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84" name="Elbow Connector 83">
            <a:extLst>
              <a:ext uri="{FF2B5EF4-FFF2-40B4-BE49-F238E27FC236}">
                <a16:creationId xmlns:a16="http://schemas.microsoft.com/office/drawing/2014/main" id="{2AA27FAC-F3FF-A31D-4040-D697431A328D}"/>
              </a:ext>
            </a:extLst>
          </p:cNvPr>
          <p:cNvCxnSpPr>
            <a:cxnSpLocks/>
            <a:stCxn id="57" idx="3"/>
            <a:endCxn id="79" idx="1"/>
          </p:cNvCxnSpPr>
          <p:nvPr/>
        </p:nvCxnSpPr>
        <p:spPr bwMode="auto">
          <a:xfrm>
            <a:off x="10319583" y="2246439"/>
            <a:ext cx="458109" cy="671979"/>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87" name="Elbow Connector 86">
            <a:extLst>
              <a:ext uri="{FF2B5EF4-FFF2-40B4-BE49-F238E27FC236}">
                <a16:creationId xmlns:a16="http://schemas.microsoft.com/office/drawing/2014/main" id="{978A4323-FA5A-7BC3-FFB9-200730AC58C4}"/>
              </a:ext>
            </a:extLst>
          </p:cNvPr>
          <p:cNvCxnSpPr>
            <a:cxnSpLocks/>
            <a:stCxn id="61" idx="3"/>
            <a:endCxn id="79" idx="1"/>
          </p:cNvCxnSpPr>
          <p:nvPr/>
        </p:nvCxnSpPr>
        <p:spPr bwMode="auto">
          <a:xfrm>
            <a:off x="10323849" y="2917209"/>
            <a:ext cx="453843" cy="120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cxnSp>
        <p:nvCxnSpPr>
          <p:cNvPr id="90" name="Elbow Connector 89">
            <a:extLst>
              <a:ext uri="{FF2B5EF4-FFF2-40B4-BE49-F238E27FC236}">
                <a16:creationId xmlns:a16="http://schemas.microsoft.com/office/drawing/2014/main" id="{F9425D22-DDF8-5A81-C19C-1554A3061E77}"/>
              </a:ext>
            </a:extLst>
          </p:cNvPr>
          <p:cNvCxnSpPr>
            <a:cxnSpLocks/>
            <a:stCxn id="65" idx="3"/>
            <a:endCxn id="79" idx="1"/>
          </p:cNvCxnSpPr>
          <p:nvPr/>
        </p:nvCxnSpPr>
        <p:spPr bwMode="auto">
          <a:xfrm flipV="1">
            <a:off x="10323849" y="2918418"/>
            <a:ext cx="453843" cy="683369"/>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94" name="Content Placeholder 2">
            <a:extLst>
              <a:ext uri="{FF2B5EF4-FFF2-40B4-BE49-F238E27FC236}">
                <a16:creationId xmlns:a16="http://schemas.microsoft.com/office/drawing/2014/main" id="{DCE4A6D8-979B-3B4B-6F9F-CA832B49B6DE}"/>
              </a:ext>
            </a:extLst>
          </p:cNvPr>
          <p:cNvSpPr>
            <a:spLocks noGrp="1"/>
          </p:cNvSpPr>
          <p:nvPr>
            <p:ph sz="quarter" idx="12"/>
          </p:nvPr>
        </p:nvSpPr>
        <p:spPr>
          <a:xfrm>
            <a:off x="4207153" y="5876336"/>
            <a:ext cx="3715585" cy="426784"/>
          </a:xfrm>
        </p:spPr>
        <p:txBody>
          <a:bodyPr>
            <a:normAutofit fontScale="92500"/>
          </a:bodyPr>
          <a:lstStyle/>
          <a:p>
            <a:r>
              <a:rPr lang="en-US" sz="2133" dirty="0"/>
              <a:t>Progression of liver transplant</a:t>
            </a:r>
          </a:p>
        </p:txBody>
      </p:sp>
      <p:sp>
        <p:nvSpPr>
          <p:cNvPr id="31" name="Rectangle 30">
            <a:extLst>
              <a:ext uri="{FF2B5EF4-FFF2-40B4-BE49-F238E27FC236}">
                <a16:creationId xmlns:a16="http://schemas.microsoft.com/office/drawing/2014/main" id="{7374BCC7-DE20-FC9F-32A2-D2586EDEA1E9}"/>
              </a:ext>
            </a:extLst>
          </p:cNvPr>
          <p:cNvSpPr/>
          <p:nvPr/>
        </p:nvSpPr>
        <p:spPr>
          <a:xfrm>
            <a:off x="8267994" y="4006541"/>
            <a:ext cx="2061556" cy="558679"/>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Non function of donated liver</a:t>
            </a:r>
          </a:p>
        </p:txBody>
      </p:sp>
      <p:cxnSp>
        <p:nvCxnSpPr>
          <p:cNvPr id="34" name="Elbow Connector 33">
            <a:extLst>
              <a:ext uri="{FF2B5EF4-FFF2-40B4-BE49-F238E27FC236}">
                <a16:creationId xmlns:a16="http://schemas.microsoft.com/office/drawing/2014/main" id="{653A7E50-39C4-B758-4FE4-6684820494CA}"/>
              </a:ext>
            </a:extLst>
          </p:cNvPr>
          <p:cNvCxnSpPr>
            <a:cxnSpLocks/>
            <a:stCxn id="10" idx="3"/>
            <a:endCxn id="31" idx="1"/>
          </p:cNvCxnSpPr>
          <p:nvPr/>
        </p:nvCxnSpPr>
        <p:spPr bwMode="auto">
          <a:xfrm>
            <a:off x="7782913" y="2919475"/>
            <a:ext cx="485081" cy="1366405"/>
          </a:xfrm>
          <a:prstGeom prst="bentConnector3">
            <a:avLst>
              <a:gd name="adj1" fmla="val 47870"/>
            </a:avLst>
          </a:prstGeom>
          <a:solidFill>
            <a:schemeClr val="accent1"/>
          </a:solidFill>
          <a:ln w="9525" cap="flat" cmpd="sng" algn="ctr">
            <a:solidFill>
              <a:schemeClr val="tx1"/>
            </a:solidFill>
            <a:prstDash val="solid"/>
            <a:round/>
            <a:headEnd type="none" w="med" len="med"/>
            <a:tailEnd type="triangle"/>
          </a:ln>
          <a:effectLst/>
        </p:spPr>
      </p:cxnSp>
      <p:cxnSp>
        <p:nvCxnSpPr>
          <p:cNvPr id="38" name="Elbow Connector 37">
            <a:extLst>
              <a:ext uri="{FF2B5EF4-FFF2-40B4-BE49-F238E27FC236}">
                <a16:creationId xmlns:a16="http://schemas.microsoft.com/office/drawing/2014/main" id="{FAA13394-1C4B-CE50-A2D1-CFF3EEB4671E}"/>
              </a:ext>
            </a:extLst>
          </p:cNvPr>
          <p:cNvCxnSpPr>
            <a:cxnSpLocks/>
            <a:stCxn id="31" idx="3"/>
            <a:endCxn id="79" idx="1"/>
          </p:cNvCxnSpPr>
          <p:nvPr/>
        </p:nvCxnSpPr>
        <p:spPr bwMode="auto">
          <a:xfrm flipV="1">
            <a:off x="10329550" y="2918418"/>
            <a:ext cx="448143" cy="1367463"/>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44" name="Rectangle 43">
            <a:extLst>
              <a:ext uri="{FF2B5EF4-FFF2-40B4-BE49-F238E27FC236}">
                <a16:creationId xmlns:a16="http://schemas.microsoft.com/office/drawing/2014/main" id="{9DC63B3E-A1D8-40C9-F980-A8FF4E16AEFE}"/>
              </a:ext>
            </a:extLst>
          </p:cNvPr>
          <p:cNvSpPr/>
          <p:nvPr/>
        </p:nvSpPr>
        <p:spPr>
          <a:xfrm>
            <a:off x="8279079" y="4683075"/>
            <a:ext cx="2061556" cy="558677"/>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Recurrent disease</a:t>
            </a:r>
          </a:p>
        </p:txBody>
      </p:sp>
      <p:cxnSp>
        <p:nvCxnSpPr>
          <p:cNvPr id="45" name="Elbow Connector 44">
            <a:extLst>
              <a:ext uri="{FF2B5EF4-FFF2-40B4-BE49-F238E27FC236}">
                <a16:creationId xmlns:a16="http://schemas.microsoft.com/office/drawing/2014/main" id="{51FB2DB8-AA18-0191-A249-A368589574C3}"/>
              </a:ext>
            </a:extLst>
          </p:cNvPr>
          <p:cNvCxnSpPr>
            <a:cxnSpLocks/>
            <a:stCxn id="10" idx="3"/>
            <a:endCxn id="44" idx="1"/>
          </p:cNvCxnSpPr>
          <p:nvPr/>
        </p:nvCxnSpPr>
        <p:spPr bwMode="auto">
          <a:xfrm>
            <a:off x="7782913" y="2919475"/>
            <a:ext cx="496167" cy="2042939"/>
          </a:xfrm>
          <a:prstGeom prst="bentConnector3">
            <a:avLst>
              <a:gd name="adj1" fmla="val 45835"/>
            </a:avLst>
          </a:prstGeom>
          <a:solidFill>
            <a:schemeClr val="accent1"/>
          </a:solidFill>
          <a:ln w="9525" cap="flat" cmpd="sng" algn="ctr">
            <a:solidFill>
              <a:schemeClr val="tx1"/>
            </a:solidFill>
            <a:prstDash val="solid"/>
            <a:round/>
            <a:headEnd type="none" w="med" len="med"/>
            <a:tailEnd type="triangle"/>
          </a:ln>
          <a:effectLst/>
        </p:spPr>
      </p:cxnSp>
      <p:cxnSp>
        <p:nvCxnSpPr>
          <p:cNvPr id="50" name="Elbow Connector 49">
            <a:extLst>
              <a:ext uri="{FF2B5EF4-FFF2-40B4-BE49-F238E27FC236}">
                <a16:creationId xmlns:a16="http://schemas.microsoft.com/office/drawing/2014/main" id="{822F3EC2-E5A8-930F-189F-2475A2DF74F2}"/>
              </a:ext>
            </a:extLst>
          </p:cNvPr>
          <p:cNvCxnSpPr>
            <a:cxnSpLocks/>
            <a:stCxn id="44" idx="3"/>
            <a:endCxn id="79" idx="1"/>
          </p:cNvCxnSpPr>
          <p:nvPr/>
        </p:nvCxnSpPr>
        <p:spPr bwMode="auto">
          <a:xfrm flipV="1">
            <a:off x="10340636" y="2918418"/>
            <a:ext cx="437057" cy="2043996"/>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30" name="Diagram 129">
            <a:extLst>
              <a:ext uri="{FF2B5EF4-FFF2-40B4-BE49-F238E27FC236}">
                <a16:creationId xmlns:a16="http://schemas.microsoft.com/office/drawing/2014/main" id="{517E7B72-11EC-B5E8-35DA-C2C94452EFF2}"/>
              </a:ext>
            </a:extLst>
          </p:cNvPr>
          <p:cNvGraphicFramePr/>
          <p:nvPr/>
        </p:nvGraphicFramePr>
        <p:xfrm>
          <a:off x="635642" y="5331542"/>
          <a:ext cx="11135180" cy="532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Slide Number Placeholder 16">
            <a:extLst>
              <a:ext uri="{FF2B5EF4-FFF2-40B4-BE49-F238E27FC236}">
                <a16:creationId xmlns:a16="http://schemas.microsoft.com/office/drawing/2014/main" id="{AB44406A-7E97-B69C-920C-218FB50CF90A}"/>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12</a:t>
            </a:fld>
            <a:endParaRPr lang="en-US" sz="1333" dirty="0">
              <a:solidFill>
                <a:schemeClr val="tx1">
                  <a:lumMod val="65000"/>
                  <a:lumOff val="35000"/>
                </a:schemeClr>
              </a:solidFill>
            </a:endParaRPr>
          </a:p>
        </p:txBody>
      </p:sp>
    </p:spTree>
    <p:extLst>
      <p:ext uri="{BB962C8B-B14F-4D97-AF65-F5344CB8AC3E}">
        <p14:creationId xmlns:p14="http://schemas.microsoft.com/office/powerpoint/2010/main" val="3431746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A894-66A8-7FBF-6B99-010C942968F9}"/>
              </a:ext>
            </a:extLst>
          </p:cNvPr>
          <p:cNvSpPr>
            <a:spLocks noGrp="1"/>
          </p:cNvSpPr>
          <p:nvPr>
            <p:ph type="title"/>
          </p:nvPr>
        </p:nvSpPr>
        <p:spPr>
          <a:xfrm>
            <a:off x="730307" y="536731"/>
            <a:ext cx="9045261" cy="426784"/>
          </a:xfrm>
        </p:spPr>
        <p:txBody>
          <a:bodyPr>
            <a:normAutofit fontScale="90000"/>
          </a:bodyPr>
          <a:lstStyle/>
          <a:p>
            <a:r>
              <a:rPr lang="en-US" dirty="0"/>
              <a:t>Current Liver Allocation Policy</a:t>
            </a:r>
          </a:p>
        </p:txBody>
      </p:sp>
      <p:sp>
        <p:nvSpPr>
          <p:cNvPr id="41" name="Content Placeholder 2">
            <a:extLst>
              <a:ext uri="{FF2B5EF4-FFF2-40B4-BE49-F238E27FC236}">
                <a16:creationId xmlns:a16="http://schemas.microsoft.com/office/drawing/2014/main" id="{545E6156-2BF3-28C5-5D93-0B2903B8BDE7}"/>
              </a:ext>
            </a:extLst>
          </p:cNvPr>
          <p:cNvSpPr txBox="1">
            <a:spLocks/>
          </p:cNvSpPr>
          <p:nvPr/>
        </p:nvSpPr>
        <p:spPr bwMode="auto">
          <a:xfrm>
            <a:off x="117383" y="6058324"/>
            <a:ext cx="9658148" cy="200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1333" kern="0" dirty="0"/>
              <a:t>*Note: In this work, the allocation policy we discussed and the data we used to analyze only represent the situations in the U.S.</a:t>
            </a:r>
          </a:p>
        </p:txBody>
      </p:sp>
      <p:sp>
        <p:nvSpPr>
          <p:cNvPr id="18" name="Content Placeholder 2">
            <a:extLst>
              <a:ext uri="{FF2B5EF4-FFF2-40B4-BE49-F238E27FC236}">
                <a16:creationId xmlns:a16="http://schemas.microsoft.com/office/drawing/2014/main" id="{51D93CDC-2C07-7B7D-3688-8AABB8DA07EF}"/>
              </a:ext>
            </a:extLst>
          </p:cNvPr>
          <p:cNvSpPr txBox="1">
            <a:spLocks/>
          </p:cNvSpPr>
          <p:nvPr/>
        </p:nvSpPr>
        <p:spPr bwMode="auto">
          <a:xfrm>
            <a:off x="4410651" y="3750590"/>
            <a:ext cx="3136668" cy="35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Patient ranking with MELD score</a:t>
            </a:r>
          </a:p>
        </p:txBody>
      </p:sp>
      <p:pic>
        <p:nvPicPr>
          <p:cNvPr id="21" name="Graphic 20" descr="User with solid fill">
            <a:extLst>
              <a:ext uri="{FF2B5EF4-FFF2-40B4-BE49-F238E27FC236}">
                <a16:creationId xmlns:a16="http://schemas.microsoft.com/office/drawing/2014/main" id="{41E53E8D-E08F-9906-0185-E627D51647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986" y="1614233"/>
            <a:ext cx="359828" cy="359828"/>
          </a:xfrm>
          <a:prstGeom prst="rect">
            <a:avLst/>
          </a:prstGeom>
        </p:spPr>
      </p:pic>
      <p:pic>
        <p:nvPicPr>
          <p:cNvPr id="22" name="Graphic 21" descr="User with solid fill">
            <a:extLst>
              <a:ext uri="{FF2B5EF4-FFF2-40B4-BE49-F238E27FC236}">
                <a16:creationId xmlns:a16="http://schemas.microsoft.com/office/drawing/2014/main" id="{DF4E2FFB-9FF1-B753-A7A0-74DE54CBCF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986" y="2006113"/>
            <a:ext cx="359828" cy="359828"/>
          </a:xfrm>
          <a:prstGeom prst="rect">
            <a:avLst/>
          </a:prstGeom>
        </p:spPr>
      </p:pic>
      <p:pic>
        <p:nvPicPr>
          <p:cNvPr id="23" name="Graphic 22" descr="User with solid fill">
            <a:extLst>
              <a:ext uri="{FF2B5EF4-FFF2-40B4-BE49-F238E27FC236}">
                <a16:creationId xmlns:a16="http://schemas.microsoft.com/office/drawing/2014/main" id="{2CC8094D-AFEE-D6F8-A4F6-F6554681F1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489" y="2372807"/>
            <a:ext cx="359828" cy="359828"/>
          </a:xfrm>
          <a:prstGeom prst="rect">
            <a:avLst/>
          </a:prstGeom>
        </p:spPr>
      </p:pic>
      <p:sp>
        <p:nvSpPr>
          <p:cNvPr id="27" name="Rectangle 26">
            <a:extLst>
              <a:ext uri="{FF2B5EF4-FFF2-40B4-BE49-F238E27FC236}">
                <a16:creationId xmlns:a16="http://schemas.microsoft.com/office/drawing/2014/main" id="{9476FCFA-EF8E-C89D-8B7F-80FEF1FF4CF2}"/>
              </a:ext>
            </a:extLst>
          </p:cNvPr>
          <p:cNvSpPr/>
          <p:nvPr/>
        </p:nvSpPr>
        <p:spPr>
          <a:xfrm>
            <a:off x="8237570" y="2345157"/>
            <a:ext cx="849343" cy="40574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Doctor</a:t>
            </a:r>
          </a:p>
        </p:txBody>
      </p:sp>
      <p:cxnSp>
        <p:nvCxnSpPr>
          <p:cNvPr id="29" name="Straight Arrow Connector 28">
            <a:extLst>
              <a:ext uri="{FF2B5EF4-FFF2-40B4-BE49-F238E27FC236}">
                <a16:creationId xmlns:a16="http://schemas.microsoft.com/office/drawing/2014/main" id="{A4BD10E6-ADE4-AA1C-692C-5621A86CBAB3}"/>
              </a:ext>
            </a:extLst>
          </p:cNvPr>
          <p:cNvCxnSpPr>
            <a:cxnSpLocks/>
            <a:stCxn id="51" idx="3"/>
            <a:endCxn id="27" idx="1"/>
          </p:cNvCxnSpPr>
          <p:nvPr/>
        </p:nvCxnSpPr>
        <p:spPr bwMode="auto">
          <a:xfrm flipV="1">
            <a:off x="6686897" y="2548030"/>
            <a:ext cx="1550673" cy="9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2" name="Graphic 31" descr="Remote work with solid fill">
            <a:extLst>
              <a:ext uri="{FF2B5EF4-FFF2-40B4-BE49-F238E27FC236}">
                <a16:creationId xmlns:a16="http://schemas.microsoft.com/office/drawing/2014/main" id="{67F421C1-826A-881F-7BD2-39FC7CD961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0933" y="3189197"/>
            <a:ext cx="459664" cy="459664"/>
          </a:xfrm>
          <a:prstGeom prst="rect">
            <a:avLst/>
          </a:prstGeom>
        </p:spPr>
      </p:pic>
      <p:pic>
        <p:nvPicPr>
          <p:cNvPr id="35" name="Graphic 34" descr="Stopwatch with solid fill">
            <a:extLst>
              <a:ext uri="{FF2B5EF4-FFF2-40B4-BE49-F238E27FC236}">
                <a16:creationId xmlns:a16="http://schemas.microsoft.com/office/drawing/2014/main" id="{B6F76262-DD13-BABD-A8FF-C4DBD46997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66654" y="3699713"/>
            <a:ext cx="373743" cy="373743"/>
          </a:xfrm>
          <a:prstGeom prst="rect">
            <a:avLst/>
          </a:prstGeom>
        </p:spPr>
      </p:pic>
      <p:pic>
        <p:nvPicPr>
          <p:cNvPr id="43" name="Graphic 42" descr="Man with cane with solid fill">
            <a:extLst>
              <a:ext uri="{FF2B5EF4-FFF2-40B4-BE49-F238E27FC236}">
                <a16:creationId xmlns:a16="http://schemas.microsoft.com/office/drawing/2014/main" id="{E060710C-1F6B-E596-141E-8F587E2F2B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32578" y="4142512"/>
            <a:ext cx="416377" cy="416377"/>
          </a:xfrm>
          <a:prstGeom prst="rect">
            <a:avLst/>
          </a:prstGeom>
        </p:spPr>
      </p:pic>
      <p:cxnSp>
        <p:nvCxnSpPr>
          <p:cNvPr id="47" name="Straight Arrow Connector 46">
            <a:extLst>
              <a:ext uri="{FF2B5EF4-FFF2-40B4-BE49-F238E27FC236}">
                <a16:creationId xmlns:a16="http://schemas.microsoft.com/office/drawing/2014/main" id="{91844D74-0900-41F0-6B14-EE8366069B24}"/>
              </a:ext>
            </a:extLst>
          </p:cNvPr>
          <p:cNvCxnSpPr>
            <a:cxnSpLocks/>
            <a:stCxn id="27" idx="3"/>
          </p:cNvCxnSpPr>
          <p:nvPr/>
        </p:nvCxnSpPr>
        <p:spPr bwMode="auto">
          <a:xfrm>
            <a:off x="9086913" y="2548029"/>
            <a:ext cx="131702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Content Placeholder 2">
            <a:extLst>
              <a:ext uri="{FF2B5EF4-FFF2-40B4-BE49-F238E27FC236}">
                <a16:creationId xmlns:a16="http://schemas.microsoft.com/office/drawing/2014/main" id="{CFD2640E-D1E2-2741-161D-E06CCEE00C52}"/>
              </a:ext>
            </a:extLst>
          </p:cNvPr>
          <p:cNvSpPr txBox="1">
            <a:spLocks/>
          </p:cNvSpPr>
          <p:nvPr/>
        </p:nvSpPr>
        <p:spPr bwMode="auto">
          <a:xfrm>
            <a:off x="10212447" y="3750590"/>
            <a:ext cx="1756764" cy="35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1600" kern="0" dirty="0"/>
              <a:t>Allocation decision</a:t>
            </a:r>
          </a:p>
        </p:txBody>
      </p:sp>
      <p:sp>
        <p:nvSpPr>
          <p:cNvPr id="58" name="Rectangle 57">
            <a:extLst>
              <a:ext uri="{FF2B5EF4-FFF2-40B4-BE49-F238E27FC236}">
                <a16:creationId xmlns:a16="http://schemas.microsoft.com/office/drawing/2014/main" id="{27F1ABB4-34A5-2B6E-F7EB-BDC486D82F9D}"/>
              </a:ext>
            </a:extLst>
          </p:cNvPr>
          <p:cNvSpPr/>
          <p:nvPr/>
        </p:nvSpPr>
        <p:spPr>
          <a:xfrm>
            <a:off x="10544016" y="1766251"/>
            <a:ext cx="1052344" cy="274275"/>
          </a:xfrm>
          <a:prstGeom prst="rect">
            <a:avLst/>
          </a:prstGeom>
          <a:noFill/>
          <a:ln>
            <a:solidFill>
              <a:srgbClr val="C00000"/>
            </a:solidFill>
            <a:prstDash val="dash"/>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59" name="Content Placeholder 2">
            <a:extLst>
              <a:ext uri="{FF2B5EF4-FFF2-40B4-BE49-F238E27FC236}">
                <a16:creationId xmlns:a16="http://schemas.microsoft.com/office/drawing/2014/main" id="{D6785591-0FE9-9207-166E-65A46F3C878C}"/>
              </a:ext>
            </a:extLst>
          </p:cNvPr>
          <p:cNvSpPr txBox="1">
            <a:spLocks/>
          </p:cNvSpPr>
          <p:nvPr/>
        </p:nvSpPr>
        <p:spPr bwMode="auto">
          <a:xfrm>
            <a:off x="3309727" y="5600017"/>
            <a:ext cx="6075443"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An illustrative example of liver allocation process</a:t>
            </a:r>
          </a:p>
        </p:txBody>
      </p:sp>
      <p:sp>
        <p:nvSpPr>
          <p:cNvPr id="3" name="Content Placeholder 2">
            <a:extLst>
              <a:ext uri="{FF2B5EF4-FFF2-40B4-BE49-F238E27FC236}">
                <a16:creationId xmlns:a16="http://schemas.microsoft.com/office/drawing/2014/main" id="{45C92816-DAA9-B77F-55A7-BF5280C73FB5}"/>
              </a:ext>
            </a:extLst>
          </p:cNvPr>
          <p:cNvSpPr txBox="1">
            <a:spLocks/>
          </p:cNvSpPr>
          <p:nvPr/>
        </p:nvSpPr>
        <p:spPr bwMode="auto">
          <a:xfrm>
            <a:off x="239450" y="3755894"/>
            <a:ext cx="2286655" cy="342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altLang="zh-CN" sz="1600" kern="0" dirty="0"/>
              <a:t>Patients on waiting list</a:t>
            </a:r>
            <a:endParaRPr lang="en-US" sz="1600" kern="0" dirty="0"/>
          </a:p>
        </p:txBody>
      </p:sp>
      <p:pic>
        <p:nvPicPr>
          <p:cNvPr id="30" name="Graphic 29" descr="User with solid fill">
            <a:extLst>
              <a:ext uri="{FF2B5EF4-FFF2-40B4-BE49-F238E27FC236}">
                <a16:creationId xmlns:a16="http://schemas.microsoft.com/office/drawing/2014/main" id="{D3A7278A-77CB-239E-ED0C-B5B96DEC9B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9822" y="1684875"/>
            <a:ext cx="359828" cy="359828"/>
          </a:xfrm>
          <a:prstGeom prst="rect">
            <a:avLst/>
          </a:prstGeom>
        </p:spPr>
      </p:pic>
      <p:pic>
        <p:nvPicPr>
          <p:cNvPr id="31" name="Graphic 30" descr="User with solid fill">
            <a:extLst>
              <a:ext uri="{FF2B5EF4-FFF2-40B4-BE49-F238E27FC236}">
                <a16:creationId xmlns:a16="http://schemas.microsoft.com/office/drawing/2014/main" id="{821A23E0-5751-481C-D5CD-8E6E6A400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9822" y="2019881"/>
            <a:ext cx="359828" cy="359828"/>
          </a:xfrm>
          <a:prstGeom prst="rect">
            <a:avLst/>
          </a:prstGeom>
        </p:spPr>
      </p:pic>
      <p:pic>
        <p:nvPicPr>
          <p:cNvPr id="33" name="Graphic 32" descr="User with solid fill">
            <a:extLst>
              <a:ext uri="{FF2B5EF4-FFF2-40B4-BE49-F238E27FC236}">
                <a16:creationId xmlns:a16="http://schemas.microsoft.com/office/drawing/2014/main" id="{92AF4692-332D-204E-7735-664ED991FB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09822" y="2370979"/>
            <a:ext cx="359828" cy="359828"/>
          </a:xfrm>
          <a:prstGeom prst="rect">
            <a:avLst/>
          </a:prstGeom>
        </p:spPr>
      </p:pic>
      <p:sp>
        <p:nvSpPr>
          <p:cNvPr id="48" name="TextBox 47">
            <a:extLst>
              <a:ext uri="{FF2B5EF4-FFF2-40B4-BE49-F238E27FC236}">
                <a16:creationId xmlns:a16="http://schemas.microsoft.com/office/drawing/2014/main" id="{07974A14-941F-62CA-EB33-DEECAD31F43C}"/>
              </a:ext>
            </a:extLst>
          </p:cNvPr>
          <p:cNvSpPr txBox="1"/>
          <p:nvPr/>
        </p:nvSpPr>
        <p:spPr>
          <a:xfrm>
            <a:off x="6137209" y="1684875"/>
            <a:ext cx="557737" cy="338554"/>
          </a:xfrm>
          <a:prstGeom prst="rect">
            <a:avLst/>
          </a:prstGeom>
          <a:noFill/>
        </p:spPr>
        <p:txBody>
          <a:bodyPr wrap="square" rtlCol="0">
            <a:spAutoFit/>
          </a:bodyPr>
          <a:lstStyle/>
          <a:p>
            <a:r>
              <a:rPr lang="en-US" sz="1600" dirty="0"/>
              <a:t>37</a:t>
            </a:r>
          </a:p>
        </p:txBody>
      </p:sp>
      <p:sp>
        <p:nvSpPr>
          <p:cNvPr id="49" name="TextBox 48">
            <a:extLst>
              <a:ext uri="{FF2B5EF4-FFF2-40B4-BE49-F238E27FC236}">
                <a16:creationId xmlns:a16="http://schemas.microsoft.com/office/drawing/2014/main" id="{34F9233E-4B71-969D-2481-B504C8E56951}"/>
              </a:ext>
            </a:extLst>
          </p:cNvPr>
          <p:cNvSpPr txBox="1"/>
          <p:nvPr/>
        </p:nvSpPr>
        <p:spPr>
          <a:xfrm>
            <a:off x="6137208" y="2021182"/>
            <a:ext cx="557737" cy="338554"/>
          </a:xfrm>
          <a:prstGeom prst="rect">
            <a:avLst/>
          </a:prstGeom>
          <a:noFill/>
        </p:spPr>
        <p:txBody>
          <a:bodyPr wrap="square" rtlCol="0">
            <a:spAutoFit/>
          </a:bodyPr>
          <a:lstStyle/>
          <a:p>
            <a:r>
              <a:rPr lang="en-US" sz="1600" dirty="0"/>
              <a:t>36</a:t>
            </a:r>
          </a:p>
        </p:txBody>
      </p:sp>
      <p:sp>
        <p:nvSpPr>
          <p:cNvPr id="51" name="TextBox 50">
            <a:extLst>
              <a:ext uri="{FF2B5EF4-FFF2-40B4-BE49-F238E27FC236}">
                <a16:creationId xmlns:a16="http://schemas.microsoft.com/office/drawing/2014/main" id="{F966A311-F614-D9ED-2E6C-E67501DE7F55}"/>
              </a:ext>
            </a:extLst>
          </p:cNvPr>
          <p:cNvSpPr txBox="1"/>
          <p:nvPr/>
        </p:nvSpPr>
        <p:spPr>
          <a:xfrm>
            <a:off x="6129160" y="2379708"/>
            <a:ext cx="557737" cy="338554"/>
          </a:xfrm>
          <a:prstGeom prst="rect">
            <a:avLst/>
          </a:prstGeom>
          <a:noFill/>
        </p:spPr>
        <p:txBody>
          <a:bodyPr wrap="square" rtlCol="0">
            <a:spAutoFit/>
          </a:bodyPr>
          <a:lstStyle/>
          <a:p>
            <a:r>
              <a:rPr lang="en-US" sz="1600" dirty="0"/>
              <a:t>35</a:t>
            </a:r>
          </a:p>
        </p:txBody>
      </p:sp>
      <p:cxnSp>
        <p:nvCxnSpPr>
          <p:cNvPr id="60" name="Straight Arrow Connector 59">
            <a:extLst>
              <a:ext uri="{FF2B5EF4-FFF2-40B4-BE49-F238E27FC236}">
                <a16:creationId xmlns:a16="http://schemas.microsoft.com/office/drawing/2014/main" id="{16246376-D3E6-8BC5-2466-A836E48C317F}"/>
              </a:ext>
            </a:extLst>
          </p:cNvPr>
          <p:cNvCxnSpPr>
            <a:cxnSpLocks/>
            <a:stCxn id="142" idx="3"/>
            <a:endCxn id="64" idx="1"/>
          </p:cNvCxnSpPr>
          <p:nvPr/>
        </p:nvCxnSpPr>
        <p:spPr bwMode="auto">
          <a:xfrm flipV="1">
            <a:off x="2575114" y="2564029"/>
            <a:ext cx="685556" cy="92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4" name="Rectangle 63">
            <a:extLst>
              <a:ext uri="{FF2B5EF4-FFF2-40B4-BE49-F238E27FC236}">
                <a16:creationId xmlns:a16="http://schemas.microsoft.com/office/drawing/2014/main" id="{6F76B4FC-AEF4-DA1D-6967-2A02FCECDDBC}"/>
              </a:ext>
            </a:extLst>
          </p:cNvPr>
          <p:cNvSpPr/>
          <p:nvPr/>
        </p:nvSpPr>
        <p:spPr>
          <a:xfrm>
            <a:off x="3260669" y="2281738"/>
            <a:ext cx="1381803" cy="564583"/>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MELD score calculation</a:t>
            </a:r>
          </a:p>
        </p:txBody>
      </p:sp>
      <p:cxnSp>
        <p:nvCxnSpPr>
          <p:cNvPr id="73" name="Straight Arrow Connector 72">
            <a:extLst>
              <a:ext uri="{FF2B5EF4-FFF2-40B4-BE49-F238E27FC236}">
                <a16:creationId xmlns:a16="http://schemas.microsoft.com/office/drawing/2014/main" id="{58A4C4EE-BE22-F614-B191-7F2903CD65D9}"/>
              </a:ext>
            </a:extLst>
          </p:cNvPr>
          <p:cNvCxnSpPr>
            <a:cxnSpLocks/>
            <a:stCxn id="64" idx="3"/>
            <a:endCxn id="33" idx="1"/>
          </p:cNvCxnSpPr>
          <p:nvPr/>
        </p:nvCxnSpPr>
        <p:spPr bwMode="auto">
          <a:xfrm flipV="1">
            <a:off x="4642472" y="2550893"/>
            <a:ext cx="967349" cy="131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2" name="Content Placeholder 2">
            <a:extLst>
              <a:ext uri="{FF2B5EF4-FFF2-40B4-BE49-F238E27FC236}">
                <a16:creationId xmlns:a16="http://schemas.microsoft.com/office/drawing/2014/main" id="{DAC5FA4C-E33B-A7A4-88BE-2C784727BC7D}"/>
              </a:ext>
            </a:extLst>
          </p:cNvPr>
          <p:cNvSpPr txBox="1">
            <a:spLocks/>
          </p:cNvSpPr>
          <p:nvPr/>
        </p:nvSpPr>
        <p:spPr bwMode="auto">
          <a:xfrm>
            <a:off x="8200630" y="3272607"/>
            <a:ext cx="1079581" cy="342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altLang="zh-CN" sz="1600" kern="0" dirty="0"/>
              <a:t>:Distance</a:t>
            </a:r>
            <a:endParaRPr lang="en-US" sz="1600" kern="0" dirty="0"/>
          </a:p>
        </p:txBody>
      </p:sp>
      <p:sp>
        <p:nvSpPr>
          <p:cNvPr id="93" name="Content Placeholder 2">
            <a:extLst>
              <a:ext uri="{FF2B5EF4-FFF2-40B4-BE49-F238E27FC236}">
                <a16:creationId xmlns:a16="http://schemas.microsoft.com/office/drawing/2014/main" id="{4656DCF7-7922-5B32-9E96-F2D813275A36}"/>
              </a:ext>
            </a:extLst>
          </p:cNvPr>
          <p:cNvSpPr txBox="1">
            <a:spLocks/>
          </p:cNvSpPr>
          <p:nvPr/>
        </p:nvSpPr>
        <p:spPr bwMode="auto">
          <a:xfrm>
            <a:off x="8202547" y="3762303"/>
            <a:ext cx="1408952" cy="342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altLang="zh-CN" sz="1600" kern="0" dirty="0"/>
              <a:t>:Waiting time</a:t>
            </a:r>
            <a:endParaRPr lang="en-US" sz="1600" kern="0" dirty="0"/>
          </a:p>
        </p:txBody>
      </p:sp>
      <p:sp>
        <p:nvSpPr>
          <p:cNvPr id="94" name="Content Placeholder 2">
            <a:extLst>
              <a:ext uri="{FF2B5EF4-FFF2-40B4-BE49-F238E27FC236}">
                <a16:creationId xmlns:a16="http://schemas.microsoft.com/office/drawing/2014/main" id="{3137E3D9-3A89-CF6A-93EC-8C685ABA65A1}"/>
              </a:ext>
            </a:extLst>
          </p:cNvPr>
          <p:cNvSpPr txBox="1">
            <a:spLocks/>
          </p:cNvSpPr>
          <p:nvPr/>
        </p:nvSpPr>
        <p:spPr bwMode="auto">
          <a:xfrm>
            <a:off x="8214881" y="4244214"/>
            <a:ext cx="647820" cy="342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altLang="zh-CN" sz="1600" kern="0" dirty="0"/>
              <a:t>:Age</a:t>
            </a:r>
            <a:endParaRPr lang="en-US" sz="1600" kern="0" dirty="0"/>
          </a:p>
        </p:txBody>
      </p:sp>
      <p:sp>
        <p:nvSpPr>
          <p:cNvPr id="95" name="Content Placeholder 2">
            <a:extLst>
              <a:ext uri="{FF2B5EF4-FFF2-40B4-BE49-F238E27FC236}">
                <a16:creationId xmlns:a16="http://schemas.microsoft.com/office/drawing/2014/main" id="{84AED951-9231-74CE-093F-9E8DE2D39D67}"/>
              </a:ext>
            </a:extLst>
          </p:cNvPr>
          <p:cNvSpPr txBox="1">
            <a:spLocks/>
          </p:cNvSpPr>
          <p:nvPr/>
        </p:nvSpPr>
        <p:spPr bwMode="auto">
          <a:xfrm>
            <a:off x="7991175" y="4979462"/>
            <a:ext cx="1490316" cy="342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altLang="zh-CN" sz="1600" kern="0" dirty="0"/>
              <a:t>Other factors</a:t>
            </a:r>
            <a:endParaRPr lang="en-US" sz="1600" kern="0" dirty="0"/>
          </a:p>
        </p:txBody>
      </p:sp>
      <p:cxnSp>
        <p:nvCxnSpPr>
          <p:cNvPr id="96" name="Straight Arrow Connector 95">
            <a:extLst>
              <a:ext uri="{FF2B5EF4-FFF2-40B4-BE49-F238E27FC236}">
                <a16:creationId xmlns:a16="http://schemas.microsoft.com/office/drawing/2014/main" id="{B4341BED-EAA3-5444-0E6E-89150420D049}"/>
              </a:ext>
            </a:extLst>
          </p:cNvPr>
          <p:cNvCxnSpPr>
            <a:cxnSpLocks/>
            <a:stCxn id="100" idx="0"/>
            <a:endCxn id="27" idx="2"/>
          </p:cNvCxnSpPr>
          <p:nvPr/>
        </p:nvCxnSpPr>
        <p:spPr bwMode="auto">
          <a:xfrm flipH="1" flipV="1">
            <a:off x="8662241" y="2750901"/>
            <a:ext cx="6840" cy="41632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0" name="Rectangle 99">
            <a:extLst>
              <a:ext uri="{FF2B5EF4-FFF2-40B4-BE49-F238E27FC236}">
                <a16:creationId xmlns:a16="http://schemas.microsoft.com/office/drawing/2014/main" id="{C3C6D92A-4482-378B-E91A-1F5D260FAE39}"/>
              </a:ext>
            </a:extLst>
          </p:cNvPr>
          <p:cNvSpPr/>
          <p:nvPr/>
        </p:nvSpPr>
        <p:spPr>
          <a:xfrm>
            <a:off x="7694278" y="3167222"/>
            <a:ext cx="1949607" cy="1758149"/>
          </a:xfrm>
          <a:prstGeom prst="rect">
            <a:avLst/>
          </a:prstGeom>
          <a:noFill/>
          <a:ln>
            <a:solidFill>
              <a:schemeClr val="bg1">
                <a:lumMod val="50000"/>
              </a:schemeClr>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101" name="TextBox 100">
            <a:extLst>
              <a:ext uri="{FF2B5EF4-FFF2-40B4-BE49-F238E27FC236}">
                <a16:creationId xmlns:a16="http://schemas.microsoft.com/office/drawing/2014/main" id="{B453A2F2-EC2B-4C8F-5ED7-DF5F77B8EA1C}"/>
              </a:ext>
            </a:extLst>
          </p:cNvPr>
          <p:cNvSpPr txBox="1"/>
          <p:nvPr/>
        </p:nvSpPr>
        <p:spPr>
          <a:xfrm>
            <a:off x="7795034" y="4495513"/>
            <a:ext cx="453921" cy="379656"/>
          </a:xfrm>
          <a:prstGeom prst="rect">
            <a:avLst/>
          </a:prstGeom>
          <a:noFill/>
        </p:spPr>
        <p:txBody>
          <a:bodyPr wrap="square" rtlCol="0">
            <a:spAutoFit/>
          </a:bodyPr>
          <a:lstStyle/>
          <a:p>
            <a:r>
              <a:rPr lang="en-US" sz="1867" dirty="0"/>
              <a:t>…</a:t>
            </a:r>
          </a:p>
        </p:txBody>
      </p:sp>
      <p:sp>
        <p:nvSpPr>
          <p:cNvPr id="102" name="TextBox 101">
            <a:extLst>
              <a:ext uri="{FF2B5EF4-FFF2-40B4-BE49-F238E27FC236}">
                <a16:creationId xmlns:a16="http://schemas.microsoft.com/office/drawing/2014/main" id="{0B3D4D5C-B549-C228-3022-48174E05F683}"/>
              </a:ext>
            </a:extLst>
          </p:cNvPr>
          <p:cNvSpPr txBox="1"/>
          <p:nvPr/>
        </p:nvSpPr>
        <p:spPr>
          <a:xfrm>
            <a:off x="8286500" y="4515001"/>
            <a:ext cx="453921" cy="379656"/>
          </a:xfrm>
          <a:prstGeom prst="rect">
            <a:avLst/>
          </a:prstGeom>
          <a:noFill/>
        </p:spPr>
        <p:txBody>
          <a:bodyPr wrap="square" rtlCol="0">
            <a:spAutoFit/>
          </a:bodyPr>
          <a:lstStyle/>
          <a:p>
            <a:r>
              <a:rPr lang="en-US" sz="1867" dirty="0"/>
              <a:t>…</a:t>
            </a:r>
          </a:p>
        </p:txBody>
      </p:sp>
      <p:pic>
        <p:nvPicPr>
          <p:cNvPr id="103" name="Graphic 102" descr="User with solid fill">
            <a:extLst>
              <a:ext uri="{FF2B5EF4-FFF2-40B4-BE49-F238E27FC236}">
                <a16:creationId xmlns:a16="http://schemas.microsoft.com/office/drawing/2014/main" id="{0BB223AE-578F-BC6E-991B-30A2320B07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677" y="2748457"/>
            <a:ext cx="359828" cy="359828"/>
          </a:xfrm>
          <a:prstGeom prst="rect">
            <a:avLst/>
          </a:prstGeom>
        </p:spPr>
      </p:pic>
      <p:pic>
        <p:nvPicPr>
          <p:cNvPr id="104" name="Graphic 103" descr="User with solid fill">
            <a:extLst>
              <a:ext uri="{FF2B5EF4-FFF2-40B4-BE49-F238E27FC236}">
                <a16:creationId xmlns:a16="http://schemas.microsoft.com/office/drawing/2014/main" id="{1DB3926F-37E5-1953-EE4B-B8A8B87C80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6677" y="3140337"/>
            <a:ext cx="359828" cy="359828"/>
          </a:xfrm>
          <a:prstGeom prst="rect">
            <a:avLst/>
          </a:prstGeom>
        </p:spPr>
      </p:pic>
      <p:pic>
        <p:nvPicPr>
          <p:cNvPr id="109" name="Graphic 108" descr="User with solid fill">
            <a:extLst>
              <a:ext uri="{FF2B5EF4-FFF2-40B4-BE49-F238E27FC236}">
                <a16:creationId xmlns:a16="http://schemas.microsoft.com/office/drawing/2014/main" id="{85BDD237-CD4B-7637-5205-263143730F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3518" y="2729351"/>
            <a:ext cx="359828" cy="359828"/>
          </a:xfrm>
          <a:prstGeom prst="rect">
            <a:avLst/>
          </a:prstGeom>
        </p:spPr>
      </p:pic>
      <p:sp>
        <p:nvSpPr>
          <p:cNvPr id="110" name="TextBox 109">
            <a:extLst>
              <a:ext uri="{FF2B5EF4-FFF2-40B4-BE49-F238E27FC236}">
                <a16:creationId xmlns:a16="http://schemas.microsoft.com/office/drawing/2014/main" id="{239011C5-585F-10AE-6664-2FDF49816A8F}"/>
              </a:ext>
            </a:extLst>
          </p:cNvPr>
          <p:cNvSpPr txBox="1"/>
          <p:nvPr/>
        </p:nvSpPr>
        <p:spPr>
          <a:xfrm>
            <a:off x="6132856" y="2738080"/>
            <a:ext cx="557737" cy="338554"/>
          </a:xfrm>
          <a:prstGeom prst="rect">
            <a:avLst/>
          </a:prstGeom>
          <a:noFill/>
        </p:spPr>
        <p:txBody>
          <a:bodyPr wrap="square" rtlCol="0">
            <a:spAutoFit/>
          </a:bodyPr>
          <a:lstStyle/>
          <a:p>
            <a:r>
              <a:rPr lang="en-US" sz="1600" dirty="0"/>
              <a:t>30</a:t>
            </a:r>
          </a:p>
        </p:txBody>
      </p:sp>
      <p:pic>
        <p:nvPicPr>
          <p:cNvPr id="111" name="Graphic 110" descr="User with solid fill">
            <a:extLst>
              <a:ext uri="{FF2B5EF4-FFF2-40B4-BE49-F238E27FC236}">
                <a16:creationId xmlns:a16="http://schemas.microsoft.com/office/drawing/2014/main" id="{2D63DCDF-8078-C972-181A-57DAB52E6C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7211" y="3098806"/>
            <a:ext cx="359828" cy="359828"/>
          </a:xfrm>
          <a:prstGeom prst="rect">
            <a:avLst/>
          </a:prstGeom>
        </p:spPr>
      </p:pic>
      <p:sp>
        <p:nvSpPr>
          <p:cNvPr id="112" name="TextBox 111">
            <a:extLst>
              <a:ext uri="{FF2B5EF4-FFF2-40B4-BE49-F238E27FC236}">
                <a16:creationId xmlns:a16="http://schemas.microsoft.com/office/drawing/2014/main" id="{32A6A5AD-9EC5-4D1D-FF7F-A09E1E029350}"/>
              </a:ext>
            </a:extLst>
          </p:cNvPr>
          <p:cNvSpPr txBox="1"/>
          <p:nvPr/>
        </p:nvSpPr>
        <p:spPr>
          <a:xfrm>
            <a:off x="6136549" y="3107535"/>
            <a:ext cx="557737" cy="338554"/>
          </a:xfrm>
          <a:prstGeom prst="rect">
            <a:avLst/>
          </a:prstGeom>
          <a:noFill/>
        </p:spPr>
        <p:txBody>
          <a:bodyPr wrap="square" rtlCol="0">
            <a:spAutoFit/>
          </a:bodyPr>
          <a:lstStyle/>
          <a:p>
            <a:r>
              <a:rPr lang="en-US" sz="1600" dirty="0"/>
              <a:t>26</a:t>
            </a:r>
          </a:p>
        </p:txBody>
      </p:sp>
      <p:pic>
        <p:nvPicPr>
          <p:cNvPr id="132" name="Graphic 131" descr="User with solid fill">
            <a:extLst>
              <a:ext uri="{FF2B5EF4-FFF2-40B4-BE49-F238E27FC236}">
                <a16:creationId xmlns:a16="http://schemas.microsoft.com/office/drawing/2014/main" id="{CF61D2A5-E5F5-DCCF-78F3-D04B0F4D62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1493" y="1713970"/>
            <a:ext cx="359828" cy="359828"/>
          </a:xfrm>
          <a:prstGeom prst="rect">
            <a:avLst/>
          </a:prstGeom>
        </p:spPr>
      </p:pic>
      <p:pic>
        <p:nvPicPr>
          <p:cNvPr id="133" name="Graphic 132" descr="User with solid fill">
            <a:extLst>
              <a:ext uri="{FF2B5EF4-FFF2-40B4-BE49-F238E27FC236}">
                <a16:creationId xmlns:a16="http://schemas.microsoft.com/office/drawing/2014/main" id="{7463C7BC-1A55-CAAE-BB14-D2E90091E9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1493" y="2048975"/>
            <a:ext cx="359828" cy="359828"/>
          </a:xfrm>
          <a:prstGeom prst="rect">
            <a:avLst/>
          </a:prstGeom>
        </p:spPr>
      </p:pic>
      <p:pic>
        <p:nvPicPr>
          <p:cNvPr id="134" name="Graphic 133" descr="User with solid fill">
            <a:extLst>
              <a:ext uri="{FF2B5EF4-FFF2-40B4-BE49-F238E27FC236}">
                <a16:creationId xmlns:a16="http://schemas.microsoft.com/office/drawing/2014/main" id="{260D860B-292F-138A-947C-12FBB25A9C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1493" y="2400074"/>
            <a:ext cx="359828" cy="359828"/>
          </a:xfrm>
          <a:prstGeom prst="rect">
            <a:avLst/>
          </a:prstGeom>
        </p:spPr>
      </p:pic>
      <p:sp>
        <p:nvSpPr>
          <p:cNvPr id="135" name="TextBox 134">
            <a:extLst>
              <a:ext uri="{FF2B5EF4-FFF2-40B4-BE49-F238E27FC236}">
                <a16:creationId xmlns:a16="http://schemas.microsoft.com/office/drawing/2014/main" id="{C0CFBA97-77A2-C38C-B6F9-DC6B8DFEE0B3}"/>
              </a:ext>
            </a:extLst>
          </p:cNvPr>
          <p:cNvSpPr txBox="1"/>
          <p:nvPr/>
        </p:nvSpPr>
        <p:spPr>
          <a:xfrm>
            <a:off x="11098880" y="1713970"/>
            <a:ext cx="557737" cy="338554"/>
          </a:xfrm>
          <a:prstGeom prst="rect">
            <a:avLst/>
          </a:prstGeom>
          <a:noFill/>
        </p:spPr>
        <p:txBody>
          <a:bodyPr wrap="square" rtlCol="0">
            <a:spAutoFit/>
          </a:bodyPr>
          <a:lstStyle/>
          <a:p>
            <a:r>
              <a:rPr lang="en-US" sz="1600" dirty="0"/>
              <a:t>37</a:t>
            </a:r>
          </a:p>
        </p:txBody>
      </p:sp>
      <p:sp>
        <p:nvSpPr>
          <p:cNvPr id="136" name="TextBox 135">
            <a:extLst>
              <a:ext uri="{FF2B5EF4-FFF2-40B4-BE49-F238E27FC236}">
                <a16:creationId xmlns:a16="http://schemas.microsoft.com/office/drawing/2014/main" id="{D9A37E46-4E4A-5734-1ADB-87E2A860CD67}"/>
              </a:ext>
            </a:extLst>
          </p:cNvPr>
          <p:cNvSpPr txBox="1"/>
          <p:nvPr/>
        </p:nvSpPr>
        <p:spPr>
          <a:xfrm>
            <a:off x="11098878" y="2050276"/>
            <a:ext cx="557737" cy="338554"/>
          </a:xfrm>
          <a:prstGeom prst="rect">
            <a:avLst/>
          </a:prstGeom>
          <a:noFill/>
        </p:spPr>
        <p:txBody>
          <a:bodyPr wrap="square" rtlCol="0">
            <a:spAutoFit/>
          </a:bodyPr>
          <a:lstStyle/>
          <a:p>
            <a:r>
              <a:rPr lang="en-US" sz="1600" dirty="0"/>
              <a:t>36</a:t>
            </a:r>
          </a:p>
        </p:txBody>
      </p:sp>
      <p:sp>
        <p:nvSpPr>
          <p:cNvPr id="137" name="TextBox 136">
            <a:extLst>
              <a:ext uri="{FF2B5EF4-FFF2-40B4-BE49-F238E27FC236}">
                <a16:creationId xmlns:a16="http://schemas.microsoft.com/office/drawing/2014/main" id="{366F6C28-C676-CCC3-DB19-1527092EDF65}"/>
              </a:ext>
            </a:extLst>
          </p:cNvPr>
          <p:cNvSpPr txBox="1"/>
          <p:nvPr/>
        </p:nvSpPr>
        <p:spPr>
          <a:xfrm>
            <a:off x="11090830" y="2408803"/>
            <a:ext cx="557737" cy="338554"/>
          </a:xfrm>
          <a:prstGeom prst="rect">
            <a:avLst/>
          </a:prstGeom>
          <a:noFill/>
        </p:spPr>
        <p:txBody>
          <a:bodyPr wrap="square" rtlCol="0">
            <a:spAutoFit/>
          </a:bodyPr>
          <a:lstStyle/>
          <a:p>
            <a:r>
              <a:rPr lang="en-US" sz="1600" dirty="0"/>
              <a:t>35</a:t>
            </a:r>
          </a:p>
        </p:txBody>
      </p:sp>
      <p:pic>
        <p:nvPicPr>
          <p:cNvPr id="138" name="Graphic 137" descr="User with solid fill">
            <a:extLst>
              <a:ext uri="{FF2B5EF4-FFF2-40B4-BE49-F238E27FC236}">
                <a16:creationId xmlns:a16="http://schemas.microsoft.com/office/drawing/2014/main" id="{3737BBFC-1B1A-E86B-5533-0485B99BC6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5189" y="2758446"/>
            <a:ext cx="359828" cy="359828"/>
          </a:xfrm>
          <a:prstGeom prst="rect">
            <a:avLst/>
          </a:prstGeom>
        </p:spPr>
      </p:pic>
      <p:sp>
        <p:nvSpPr>
          <p:cNvPr id="139" name="TextBox 138">
            <a:extLst>
              <a:ext uri="{FF2B5EF4-FFF2-40B4-BE49-F238E27FC236}">
                <a16:creationId xmlns:a16="http://schemas.microsoft.com/office/drawing/2014/main" id="{1A2D28D1-F95E-39B3-A37D-07AAD24F9088}"/>
              </a:ext>
            </a:extLst>
          </p:cNvPr>
          <p:cNvSpPr txBox="1"/>
          <p:nvPr/>
        </p:nvSpPr>
        <p:spPr>
          <a:xfrm>
            <a:off x="11094526" y="2767175"/>
            <a:ext cx="557737" cy="338554"/>
          </a:xfrm>
          <a:prstGeom prst="rect">
            <a:avLst/>
          </a:prstGeom>
          <a:noFill/>
        </p:spPr>
        <p:txBody>
          <a:bodyPr wrap="square" rtlCol="0">
            <a:spAutoFit/>
          </a:bodyPr>
          <a:lstStyle/>
          <a:p>
            <a:r>
              <a:rPr lang="en-US" sz="1600" dirty="0"/>
              <a:t>30</a:t>
            </a:r>
          </a:p>
        </p:txBody>
      </p:sp>
      <p:pic>
        <p:nvPicPr>
          <p:cNvPr id="140" name="Graphic 139" descr="User with solid fill">
            <a:extLst>
              <a:ext uri="{FF2B5EF4-FFF2-40B4-BE49-F238E27FC236}">
                <a16:creationId xmlns:a16="http://schemas.microsoft.com/office/drawing/2014/main" id="{99C993A3-A354-00D0-A3D8-007EB07A22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78882" y="3127901"/>
            <a:ext cx="359828" cy="359828"/>
          </a:xfrm>
          <a:prstGeom prst="rect">
            <a:avLst/>
          </a:prstGeom>
        </p:spPr>
      </p:pic>
      <p:sp>
        <p:nvSpPr>
          <p:cNvPr id="141" name="TextBox 140">
            <a:extLst>
              <a:ext uri="{FF2B5EF4-FFF2-40B4-BE49-F238E27FC236}">
                <a16:creationId xmlns:a16="http://schemas.microsoft.com/office/drawing/2014/main" id="{2D8DE12C-52FB-ECA0-A9B8-BEEBB3322B07}"/>
              </a:ext>
            </a:extLst>
          </p:cNvPr>
          <p:cNvSpPr txBox="1"/>
          <p:nvPr/>
        </p:nvSpPr>
        <p:spPr>
          <a:xfrm>
            <a:off x="11098220" y="3136630"/>
            <a:ext cx="557737" cy="338554"/>
          </a:xfrm>
          <a:prstGeom prst="rect">
            <a:avLst/>
          </a:prstGeom>
          <a:noFill/>
        </p:spPr>
        <p:txBody>
          <a:bodyPr wrap="square" rtlCol="0">
            <a:spAutoFit/>
          </a:bodyPr>
          <a:lstStyle/>
          <a:p>
            <a:r>
              <a:rPr lang="en-US" sz="1600" dirty="0"/>
              <a:t>26</a:t>
            </a:r>
          </a:p>
        </p:txBody>
      </p:sp>
      <p:graphicFrame>
        <p:nvGraphicFramePr>
          <p:cNvPr id="142" name="Table 142">
            <a:extLst>
              <a:ext uri="{FF2B5EF4-FFF2-40B4-BE49-F238E27FC236}">
                <a16:creationId xmlns:a16="http://schemas.microsoft.com/office/drawing/2014/main" id="{675591C7-72CB-57B6-21AD-0E3CDEE37751}"/>
              </a:ext>
            </a:extLst>
          </p:cNvPr>
          <p:cNvGraphicFramePr>
            <a:graphicFrameLocks noGrp="1"/>
          </p:cNvGraphicFramePr>
          <p:nvPr/>
        </p:nvGraphicFramePr>
        <p:xfrm>
          <a:off x="565177" y="1658928"/>
          <a:ext cx="2009936" cy="1828800"/>
        </p:xfrm>
        <a:graphic>
          <a:graphicData uri="http://schemas.openxmlformats.org/drawingml/2006/table">
            <a:tbl>
              <a:tblPr firstRow="1" bandRow="1">
                <a:tableStyleId>{5C22544A-7EE6-4342-B048-85BDC9FD1C3A}</a:tableStyleId>
              </a:tblPr>
              <a:tblGrid>
                <a:gridCol w="502484">
                  <a:extLst>
                    <a:ext uri="{9D8B030D-6E8A-4147-A177-3AD203B41FA5}">
                      <a16:colId xmlns:a16="http://schemas.microsoft.com/office/drawing/2014/main" val="627069092"/>
                    </a:ext>
                  </a:extLst>
                </a:gridCol>
                <a:gridCol w="502484">
                  <a:extLst>
                    <a:ext uri="{9D8B030D-6E8A-4147-A177-3AD203B41FA5}">
                      <a16:colId xmlns:a16="http://schemas.microsoft.com/office/drawing/2014/main" val="2533385953"/>
                    </a:ext>
                  </a:extLst>
                </a:gridCol>
                <a:gridCol w="502484">
                  <a:extLst>
                    <a:ext uri="{9D8B030D-6E8A-4147-A177-3AD203B41FA5}">
                      <a16:colId xmlns:a16="http://schemas.microsoft.com/office/drawing/2014/main" val="1560354436"/>
                    </a:ext>
                  </a:extLst>
                </a:gridCol>
                <a:gridCol w="502484">
                  <a:extLst>
                    <a:ext uri="{9D8B030D-6E8A-4147-A177-3AD203B41FA5}">
                      <a16:colId xmlns:a16="http://schemas.microsoft.com/office/drawing/2014/main" val="349449834"/>
                    </a:ext>
                  </a:extLst>
                </a:gridCol>
              </a:tblGrid>
              <a:tr h="365760">
                <a:tc>
                  <a:txBody>
                    <a:bodyPr/>
                    <a:lstStyle/>
                    <a:p>
                      <a:pPr algn="ctr"/>
                      <a:r>
                        <a:rPr lang="en-US" sz="1600" b="0" dirty="0">
                          <a:solidFill>
                            <a:schemeClr val="tx1"/>
                          </a:solidFill>
                        </a:rPr>
                        <a:t>O</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solidFill>
                        </a:rPr>
                        <a:t>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solidFill>
                        </a:rPr>
                        <a:t>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solidFill>
                        </a:rPr>
                        <a:t>2</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24678740"/>
                  </a:ext>
                </a:extLst>
              </a:tr>
              <a:tr h="365760">
                <a:tc>
                  <a:txBody>
                    <a:bodyPr/>
                    <a:lstStyle/>
                    <a:p>
                      <a:pPr algn="ctr"/>
                      <a:r>
                        <a:rPr lang="en-US" sz="1600" dirty="0">
                          <a:solidFill>
                            <a:schemeClr val="tx1"/>
                          </a:solidFill>
                        </a:rPr>
                        <a:t>O</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3</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8403319"/>
                  </a:ext>
                </a:extLst>
              </a:tr>
              <a:tr h="365760">
                <a:tc>
                  <a:txBody>
                    <a:bodyPr/>
                    <a:lstStyle/>
                    <a:p>
                      <a:pPr algn="ctr"/>
                      <a:r>
                        <a:rPr lang="en-US" sz="1600" dirty="0">
                          <a:solidFill>
                            <a:schemeClr val="tx1"/>
                          </a:solidFill>
                        </a:rPr>
                        <a:t>A</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P</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5</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5321467"/>
                  </a:ext>
                </a:extLst>
              </a:tr>
              <a:tr h="365760">
                <a:tc>
                  <a:txBody>
                    <a:bodyPr/>
                    <a:lstStyle/>
                    <a:p>
                      <a:pPr algn="ctr"/>
                      <a:r>
                        <a:rPr lang="en-US" sz="1600" dirty="0">
                          <a:solidFill>
                            <a:schemeClr val="tx1"/>
                          </a:solidFill>
                        </a:rPr>
                        <a:t>O</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5</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6718866"/>
                  </a:ext>
                </a:extLst>
              </a:tr>
              <a:tr h="365760">
                <a:tc>
                  <a:txBody>
                    <a:bodyPr/>
                    <a:lstStyle/>
                    <a:p>
                      <a:pPr algn="ctr"/>
                      <a:r>
                        <a:rPr lang="en-US" sz="1600" dirty="0">
                          <a:solidFill>
                            <a:schemeClr val="tx1"/>
                          </a:solidFill>
                        </a:rPr>
                        <a:t>O</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Y</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P</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5</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9426633"/>
                  </a:ext>
                </a:extLst>
              </a:tr>
            </a:tbl>
          </a:graphicData>
        </a:graphic>
      </p:graphicFrame>
      <p:sp>
        <p:nvSpPr>
          <p:cNvPr id="6" name="Slide Number Placeholder 5">
            <a:extLst>
              <a:ext uri="{FF2B5EF4-FFF2-40B4-BE49-F238E27FC236}">
                <a16:creationId xmlns:a16="http://schemas.microsoft.com/office/drawing/2014/main" id="{76DBCEA5-64F7-420B-145E-7688B01B9047}"/>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13</a:t>
            </a:fld>
            <a:endParaRPr lang="en-US" sz="1333">
              <a:solidFill>
                <a:schemeClr val="tx1">
                  <a:lumMod val="65000"/>
                  <a:lumOff val="35000"/>
                </a:schemeClr>
              </a:solidFill>
            </a:endParaRPr>
          </a:p>
        </p:txBody>
      </p:sp>
    </p:spTree>
    <p:extLst>
      <p:ext uri="{BB962C8B-B14F-4D97-AF65-F5344CB8AC3E}">
        <p14:creationId xmlns:p14="http://schemas.microsoft.com/office/powerpoint/2010/main" val="3284807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A894-66A8-7FBF-6B99-010C942968F9}"/>
              </a:ext>
            </a:extLst>
          </p:cNvPr>
          <p:cNvSpPr>
            <a:spLocks noGrp="1"/>
          </p:cNvSpPr>
          <p:nvPr>
            <p:ph type="title"/>
          </p:nvPr>
        </p:nvSpPr>
        <p:spPr>
          <a:xfrm>
            <a:off x="730307" y="536731"/>
            <a:ext cx="9045261" cy="426784"/>
          </a:xfrm>
        </p:spPr>
        <p:txBody>
          <a:bodyPr>
            <a:normAutofit fontScale="90000"/>
          </a:bodyPr>
          <a:lstStyle/>
          <a:p>
            <a:r>
              <a:rPr lang="en-US" dirty="0"/>
              <a:t>MELD Score Calculation</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1AAF64A-1A90-9156-ACA5-373FDAD79AEE}"/>
                  </a:ext>
                </a:extLst>
              </p:cNvPr>
              <p:cNvSpPr txBox="1"/>
              <p:nvPr/>
            </p:nvSpPr>
            <p:spPr>
              <a:xfrm>
                <a:off x="1" y="5190603"/>
                <a:ext cx="1207461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m:t>MELD</m:t>
                      </m:r>
                      <m:r>
                        <a:rPr lang="en-US" sz="2400"/>
                        <m:t> </m:t>
                      </m:r>
                      <m:r>
                        <m:rPr>
                          <m:sty m:val="p"/>
                        </m:rPr>
                        <a:rPr lang="en-US" sz="2400"/>
                        <m:t>score</m:t>
                      </m:r>
                      <m:r>
                        <a:rPr lang="en-US" sz="2400" i="1"/>
                        <m:t>=9.57×</m:t>
                      </m:r>
                      <m:func>
                        <m:funcPr>
                          <m:ctrlPr>
                            <a:rPr lang="en-US" sz="2400" i="1"/>
                          </m:ctrlPr>
                        </m:funcPr>
                        <m:fName>
                          <m:r>
                            <m:rPr>
                              <m:sty m:val="p"/>
                            </m:rPr>
                            <a:rPr lang="en-US" sz="2400"/>
                            <m:t>lg</m:t>
                          </m:r>
                        </m:fName>
                        <m:e>
                          <m:r>
                            <m:rPr>
                              <m:sty m:val="p"/>
                            </m:rPr>
                            <a:rPr lang="en-US" sz="2400"/>
                            <m:t>creatinine</m:t>
                          </m:r>
                        </m:e>
                      </m:func>
                      <m:r>
                        <a:rPr lang="en-US" sz="2400" i="1"/>
                        <m:t>+3.78×</m:t>
                      </m:r>
                      <m:func>
                        <m:funcPr>
                          <m:ctrlPr>
                            <a:rPr lang="en-US" sz="2400" i="1"/>
                          </m:ctrlPr>
                        </m:funcPr>
                        <m:fName>
                          <m:r>
                            <m:rPr>
                              <m:sty m:val="p"/>
                            </m:rPr>
                            <a:rPr lang="en-US" sz="2400"/>
                            <m:t>lg</m:t>
                          </m:r>
                        </m:fName>
                        <m:e>
                          <m:r>
                            <m:rPr>
                              <m:sty m:val="p"/>
                            </m:rPr>
                            <a:rPr lang="en-US" sz="2400"/>
                            <m:t>total</m:t>
                          </m:r>
                          <m:r>
                            <a:rPr lang="en-US" sz="2400" b="1" i="1"/>
                            <m:t> </m:t>
                          </m:r>
                          <m:r>
                            <m:rPr>
                              <m:sty m:val="p"/>
                            </m:rPr>
                            <a:rPr lang="en-US" sz="2400"/>
                            <m:t>bilirubin</m:t>
                          </m:r>
                        </m:e>
                      </m:func>
                      <m:r>
                        <a:rPr lang="en-US" sz="2400" i="1"/>
                        <m:t>+11.2×</m:t>
                      </m:r>
                      <m:func>
                        <m:funcPr>
                          <m:ctrlPr>
                            <a:rPr lang="en-US" sz="2400" i="1"/>
                          </m:ctrlPr>
                        </m:funcPr>
                        <m:fName>
                          <m:r>
                            <m:rPr>
                              <m:sty m:val="p"/>
                            </m:rPr>
                            <a:rPr lang="en-US" sz="2400"/>
                            <m:t>lg</m:t>
                          </m:r>
                        </m:fName>
                        <m:e>
                          <m:r>
                            <m:rPr>
                              <m:sty m:val="p"/>
                            </m:rPr>
                            <a:rPr lang="en-US" sz="2400"/>
                            <m:t>INR</m:t>
                          </m:r>
                        </m:e>
                      </m:func>
                      <m:r>
                        <a:rPr lang="en-US" sz="2400" i="1"/>
                        <m:t>+6.43</m:t>
                      </m:r>
                    </m:oMath>
                  </m:oMathPara>
                </a14:m>
                <a:endParaRPr lang="en-US" sz="2400" dirty="0"/>
              </a:p>
            </p:txBody>
          </p:sp>
        </mc:Choice>
        <mc:Fallback>
          <p:sp>
            <p:nvSpPr>
              <p:cNvPr id="25" name="TextBox 24">
                <a:extLst>
                  <a:ext uri="{FF2B5EF4-FFF2-40B4-BE49-F238E27FC236}">
                    <a16:creationId xmlns:a16="http://schemas.microsoft.com/office/drawing/2014/main" id="{11AAF64A-1A90-9156-ACA5-373FDAD79AEE}"/>
                  </a:ext>
                </a:extLst>
              </p:cNvPr>
              <p:cNvSpPr txBox="1">
                <a:spLocks noRot="1" noChangeAspect="1" noMove="1" noResize="1" noEditPoints="1" noAdjustHandles="1" noChangeArrowheads="1" noChangeShapeType="1" noTextEdit="1"/>
              </p:cNvSpPr>
              <p:nvPr/>
            </p:nvSpPr>
            <p:spPr>
              <a:xfrm>
                <a:off x="1" y="5190603"/>
                <a:ext cx="12074617" cy="369332"/>
              </a:xfrm>
              <a:prstGeom prst="rect">
                <a:avLst/>
              </a:prstGeom>
              <a:blipFill>
                <a:blip r:embed="rId3"/>
                <a:stretch>
                  <a:fillRect b="-34426"/>
                </a:stretch>
              </a:blipFill>
            </p:spPr>
            <p:txBody>
              <a:bodyPr/>
              <a:lstStyle/>
              <a:p>
                <a:r>
                  <a:rPr lang="zh-CN" altLang="en-US">
                    <a:noFill/>
                  </a:rPr>
                  <a:t> </a:t>
                </a:r>
              </a:p>
            </p:txBody>
          </p:sp>
        </mc:Fallback>
      </mc:AlternateContent>
      <p:sp>
        <p:nvSpPr>
          <p:cNvPr id="15" name="Rectangle 14">
            <a:extLst>
              <a:ext uri="{FF2B5EF4-FFF2-40B4-BE49-F238E27FC236}">
                <a16:creationId xmlns:a16="http://schemas.microsoft.com/office/drawing/2014/main" id="{7C9F9FDD-CDBD-6BAD-E28F-010589DB8D77}"/>
              </a:ext>
            </a:extLst>
          </p:cNvPr>
          <p:cNvSpPr/>
          <p:nvPr/>
        </p:nvSpPr>
        <p:spPr>
          <a:xfrm>
            <a:off x="2958303" y="2320329"/>
            <a:ext cx="1381803" cy="564583"/>
          </a:xfrm>
          <a:prstGeom prst="rect">
            <a:avLst/>
          </a:prstGeom>
          <a:solidFill>
            <a:srgbClr val="C00000"/>
          </a:solidFill>
          <a:ln>
            <a:solidFill>
              <a:srgbClr val="C0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MELD score</a:t>
            </a:r>
          </a:p>
        </p:txBody>
      </p:sp>
      <p:cxnSp>
        <p:nvCxnSpPr>
          <p:cNvPr id="16" name="Straight Arrow Connector 15">
            <a:extLst>
              <a:ext uri="{FF2B5EF4-FFF2-40B4-BE49-F238E27FC236}">
                <a16:creationId xmlns:a16="http://schemas.microsoft.com/office/drawing/2014/main" id="{65A2698B-C8F8-02BB-10D4-2D27171129C7}"/>
              </a:ext>
            </a:extLst>
          </p:cNvPr>
          <p:cNvCxnSpPr>
            <a:cxnSpLocks/>
            <a:stCxn id="15" idx="3"/>
            <a:endCxn id="26" idx="1"/>
          </p:cNvCxnSpPr>
          <p:nvPr/>
        </p:nvCxnSpPr>
        <p:spPr bwMode="auto">
          <a:xfrm>
            <a:off x="4340105" y="2602620"/>
            <a:ext cx="3167424" cy="75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Rectangle 25">
            <a:extLst>
              <a:ext uri="{FF2B5EF4-FFF2-40B4-BE49-F238E27FC236}">
                <a16:creationId xmlns:a16="http://schemas.microsoft.com/office/drawing/2014/main" id="{A6FE6E7A-E04A-1F29-208A-10E89CDEA035}"/>
              </a:ext>
            </a:extLst>
          </p:cNvPr>
          <p:cNvSpPr/>
          <p:nvPr/>
        </p:nvSpPr>
        <p:spPr>
          <a:xfrm>
            <a:off x="7507529" y="2327854"/>
            <a:ext cx="1381803" cy="564583"/>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Survival prediction</a:t>
            </a:r>
          </a:p>
        </p:txBody>
      </p:sp>
      <p:sp>
        <p:nvSpPr>
          <p:cNvPr id="31" name="Content Placeholder 2">
            <a:extLst>
              <a:ext uri="{FF2B5EF4-FFF2-40B4-BE49-F238E27FC236}">
                <a16:creationId xmlns:a16="http://schemas.microsoft.com/office/drawing/2014/main" id="{EEC89B14-6D51-F364-6352-87BE08811FAC}"/>
              </a:ext>
            </a:extLst>
          </p:cNvPr>
          <p:cNvSpPr txBox="1">
            <a:spLocks/>
          </p:cNvSpPr>
          <p:nvPr/>
        </p:nvSpPr>
        <p:spPr bwMode="auto">
          <a:xfrm>
            <a:off x="4798185" y="2351952"/>
            <a:ext cx="2255756" cy="363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Originally developed for</a:t>
            </a:r>
          </a:p>
        </p:txBody>
      </p:sp>
      <p:sp>
        <p:nvSpPr>
          <p:cNvPr id="40" name="Rectangle 39">
            <a:extLst>
              <a:ext uri="{FF2B5EF4-FFF2-40B4-BE49-F238E27FC236}">
                <a16:creationId xmlns:a16="http://schemas.microsoft.com/office/drawing/2014/main" id="{8C8D6742-B557-6F44-DBA8-ECB4577B1900}"/>
              </a:ext>
            </a:extLst>
          </p:cNvPr>
          <p:cNvSpPr/>
          <p:nvPr/>
        </p:nvSpPr>
        <p:spPr>
          <a:xfrm>
            <a:off x="10349921" y="2327854"/>
            <a:ext cx="1724697" cy="564583"/>
          </a:xfrm>
          <a:prstGeom prst="rect">
            <a:avLst/>
          </a:prstGeom>
          <a:solidFill>
            <a:srgbClr val="C00000"/>
          </a:solidFill>
          <a:ln>
            <a:solidFill>
              <a:srgbClr val="C0000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Liver transplant prioritization</a:t>
            </a:r>
          </a:p>
        </p:txBody>
      </p:sp>
      <p:sp>
        <p:nvSpPr>
          <p:cNvPr id="42" name="Content Placeholder 2">
            <a:extLst>
              <a:ext uri="{FF2B5EF4-FFF2-40B4-BE49-F238E27FC236}">
                <a16:creationId xmlns:a16="http://schemas.microsoft.com/office/drawing/2014/main" id="{8145C9B8-1D45-7A2E-1F04-2A4E2558AF90}"/>
              </a:ext>
            </a:extLst>
          </p:cNvPr>
          <p:cNvSpPr txBox="1">
            <a:spLocks/>
          </p:cNvSpPr>
          <p:nvPr/>
        </p:nvSpPr>
        <p:spPr bwMode="auto">
          <a:xfrm>
            <a:off x="8882938" y="2357551"/>
            <a:ext cx="1477305" cy="564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Adopted as objective score</a:t>
            </a:r>
          </a:p>
        </p:txBody>
      </p:sp>
      <p:cxnSp>
        <p:nvCxnSpPr>
          <p:cNvPr id="45" name="Straight Arrow Connector 44">
            <a:extLst>
              <a:ext uri="{FF2B5EF4-FFF2-40B4-BE49-F238E27FC236}">
                <a16:creationId xmlns:a16="http://schemas.microsoft.com/office/drawing/2014/main" id="{4D3846BC-C8F1-E845-F1AE-DF4F396555C9}"/>
              </a:ext>
            </a:extLst>
          </p:cNvPr>
          <p:cNvCxnSpPr>
            <a:cxnSpLocks/>
            <a:stCxn id="26" idx="3"/>
            <a:endCxn id="40" idx="1"/>
          </p:cNvCxnSpPr>
          <p:nvPr/>
        </p:nvCxnSpPr>
        <p:spPr bwMode="auto">
          <a:xfrm>
            <a:off x="8889333" y="2610145"/>
            <a:ext cx="14605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Rectangle 56">
            <a:extLst>
              <a:ext uri="{FF2B5EF4-FFF2-40B4-BE49-F238E27FC236}">
                <a16:creationId xmlns:a16="http://schemas.microsoft.com/office/drawing/2014/main" id="{01330079-6B6A-2115-B502-28DA7B8028F8}"/>
              </a:ext>
            </a:extLst>
          </p:cNvPr>
          <p:cNvSpPr/>
          <p:nvPr/>
        </p:nvSpPr>
        <p:spPr>
          <a:xfrm>
            <a:off x="302690" y="1489694"/>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Serum creatinine</a:t>
            </a:r>
          </a:p>
        </p:txBody>
      </p:sp>
      <p:sp>
        <p:nvSpPr>
          <p:cNvPr id="60" name="Rectangle 59">
            <a:extLst>
              <a:ext uri="{FF2B5EF4-FFF2-40B4-BE49-F238E27FC236}">
                <a16:creationId xmlns:a16="http://schemas.microsoft.com/office/drawing/2014/main" id="{0A45EBD0-C0C0-6152-8074-405435B95916}"/>
              </a:ext>
            </a:extLst>
          </p:cNvPr>
          <p:cNvSpPr/>
          <p:nvPr/>
        </p:nvSpPr>
        <p:spPr>
          <a:xfrm>
            <a:off x="284577" y="2265303"/>
            <a:ext cx="1381803" cy="698308"/>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Total bilirubin</a:t>
            </a:r>
          </a:p>
        </p:txBody>
      </p:sp>
      <p:sp>
        <p:nvSpPr>
          <p:cNvPr id="62" name="Rectangle 61">
            <a:extLst>
              <a:ext uri="{FF2B5EF4-FFF2-40B4-BE49-F238E27FC236}">
                <a16:creationId xmlns:a16="http://schemas.microsoft.com/office/drawing/2014/main" id="{B80E4CC7-4541-9D0E-4478-7733CAEB2B3F}"/>
              </a:ext>
            </a:extLst>
          </p:cNvPr>
          <p:cNvSpPr/>
          <p:nvPr/>
        </p:nvSpPr>
        <p:spPr>
          <a:xfrm>
            <a:off x="293473" y="3099426"/>
            <a:ext cx="1367707" cy="698309"/>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INR of prothrombin time</a:t>
            </a:r>
          </a:p>
        </p:txBody>
      </p:sp>
      <p:cxnSp>
        <p:nvCxnSpPr>
          <p:cNvPr id="104" name="Straight Arrow Connector 103">
            <a:extLst>
              <a:ext uri="{FF2B5EF4-FFF2-40B4-BE49-F238E27FC236}">
                <a16:creationId xmlns:a16="http://schemas.microsoft.com/office/drawing/2014/main" id="{DCC9434E-4949-DA23-5ACF-B4729B0320E2}"/>
              </a:ext>
            </a:extLst>
          </p:cNvPr>
          <p:cNvCxnSpPr>
            <a:cxnSpLocks/>
            <a:stCxn id="57" idx="3"/>
          </p:cNvCxnSpPr>
          <p:nvPr/>
        </p:nvCxnSpPr>
        <p:spPr bwMode="auto">
          <a:xfrm>
            <a:off x="1670395" y="1825527"/>
            <a:ext cx="1287908" cy="66530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7" name="Straight Arrow Connector 106">
            <a:extLst>
              <a:ext uri="{FF2B5EF4-FFF2-40B4-BE49-F238E27FC236}">
                <a16:creationId xmlns:a16="http://schemas.microsoft.com/office/drawing/2014/main" id="{C4A2F3A1-BF54-3273-993D-05D42823B015}"/>
              </a:ext>
            </a:extLst>
          </p:cNvPr>
          <p:cNvCxnSpPr>
            <a:cxnSpLocks/>
            <a:stCxn id="60" idx="3"/>
            <a:endCxn id="15" idx="1"/>
          </p:cNvCxnSpPr>
          <p:nvPr/>
        </p:nvCxnSpPr>
        <p:spPr bwMode="auto">
          <a:xfrm flipV="1">
            <a:off x="1666380" y="2602620"/>
            <a:ext cx="1291923" cy="118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8190F868-1088-7116-88FE-077E005DABE7}"/>
              </a:ext>
            </a:extLst>
          </p:cNvPr>
          <p:cNvCxnSpPr>
            <a:cxnSpLocks/>
            <a:stCxn id="62" idx="3"/>
          </p:cNvCxnSpPr>
          <p:nvPr/>
        </p:nvCxnSpPr>
        <p:spPr bwMode="auto">
          <a:xfrm flipV="1">
            <a:off x="1661181" y="2753799"/>
            <a:ext cx="1287908" cy="69478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3" name="Rectangle 112">
            <a:extLst>
              <a:ext uri="{FF2B5EF4-FFF2-40B4-BE49-F238E27FC236}">
                <a16:creationId xmlns:a16="http://schemas.microsoft.com/office/drawing/2014/main" id="{0D7D8B40-4165-6C2A-227E-CD926E654A6A}"/>
              </a:ext>
            </a:extLst>
          </p:cNvPr>
          <p:cNvSpPr/>
          <p:nvPr/>
        </p:nvSpPr>
        <p:spPr>
          <a:xfrm>
            <a:off x="5575053" y="3672703"/>
            <a:ext cx="1259259"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Cirrhosis</a:t>
            </a:r>
            <a:endParaRPr lang="en-US" sz="1600" dirty="0">
              <a:solidFill>
                <a:schemeClr val="bg1"/>
              </a:solidFill>
              <a:latin typeface="Roboto Regular"/>
              <a:cs typeface="Roboto Regular"/>
            </a:endParaRPr>
          </a:p>
        </p:txBody>
      </p:sp>
      <p:sp>
        <p:nvSpPr>
          <p:cNvPr id="114" name="Content Placeholder 2">
            <a:extLst>
              <a:ext uri="{FF2B5EF4-FFF2-40B4-BE49-F238E27FC236}">
                <a16:creationId xmlns:a16="http://schemas.microsoft.com/office/drawing/2014/main" id="{381D4852-7DCD-3C59-2617-DACB13D65422}"/>
              </a:ext>
            </a:extLst>
          </p:cNvPr>
          <p:cNvSpPr txBox="1">
            <a:spLocks/>
          </p:cNvSpPr>
          <p:nvPr/>
        </p:nvSpPr>
        <p:spPr bwMode="auto">
          <a:xfrm>
            <a:off x="334766" y="4208400"/>
            <a:ext cx="1259257" cy="314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Lab tests</a:t>
            </a:r>
          </a:p>
        </p:txBody>
      </p:sp>
      <p:cxnSp>
        <p:nvCxnSpPr>
          <p:cNvPr id="115" name="Straight Arrow Connector 114">
            <a:extLst>
              <a:ext uri="{FF2B5EF4-FFF2-40B4-BE49-F238E27FC236}">
                <a16:creationId xmlns:a16="http://schemas.microsoft.com/office/drawing/2014/main" id="{587BF31C-A0A9-30C2-90FE-E29C9F865BF7}"/>
              </a:ext>
            </a:extLst>
          </p:cNvPr>
          <p:cNvCxnSpPr>
            <a:cxnSpLocks/>
            <a:stCxn id="26" idx="2"/>
            <a:endCxn id="113" idx="0"/>
          </p:cNvCxnSpPr>
          <p:nvPr/>
        </p:nvCxnSpPr>
        <p:spPr bwMode="auto">
          <a:xfrm flipH="1">
            <a:off x="6204683" y="2892436"/>
            <a:ext cx="1993748" cy="7802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9" name="Rectangle 118">
            <a:extLst>
              <a:ext uri="{FF2B5EF4-FFF2-40B4-BE49-F238E27FC236}">
                <a16:creationId xmlns:a16="http://schemas.microsoft.com/office/drawing/2014/main" id="{751AFE57-6FA7-2310-4A10-7F09D4ABC33A}"/>
              </a:ext>
            </a:extLst>
          </p:cNvPr>
          <p:cNvSpPr/>
          <p:nvPr/>
        </p:nvSpPr>
        <p:spPr>
          <a:xfrm>
            <a:off x="6978152" y="3656286"/>
            <a:ext cx="1259259"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Alcoholic hepatitis</a:t>
            </a:r>
            <a:endParaRPr lang="en-US" sz="1600" dirty="0">
              <a:solidFill>
                <a:schemeClr val="bg1"/>
              </a:solidFill>
              <a:latin typeface="Roboto Regular"/>
              <a:cs typeface="Roboto Regular"/>
            </a:endParaRPr>
          </a:p>
        </p:txBody>
      </p:sp>
      <p:sp>
        <p:nvSpPr>
          <p:cNvPr id="121" name="Rectangle 120">
            <a:extLst>
              <a:ext uri="{FF2B5EF4-FFF2-40B4-BE49-F238E27FC236}">
                <a16:creationId xmlns:a16="http://schemas.microsoft.com/office/drawing/2014/main" id="{1A963D07-84C7-B494-8525-0819B2EC0074}"/>
              </a:ext>
            </a:extLst>
          </p:cNvPr>
          <p:cNvSpPr/>
          <p:nvPr/>
        </p:nvSpPr>
        <p:spPr>
          <a:xfrm>
            <a:off x="8381251" y="3633958"/>
            <a:ext cx="1259259"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Acute liver failure</a:t>
            </a:r>
            <a:endParaRPr lang="en-US" sz="1600" dirty="0">
              <a:solidFill>
                <a:schemeClr val="bg1"/>
              </a:solidFill>
              <a:latin typeface="Roboto Regular"/>
              <a:cs typeface="Roboto Regular"/>
            </a:endParaRPr>
          </a:p>
        </p:txBody>
      </p:sp>
      <p:cxnSp>
        <p:nvCxnSpPr>
          <p:cNvPr id="123" name="Straight Arrow Connector 122">
            <a:extLst>
              <a:ext uri="{FF2B5EF4-FFF2-40B4-BE49-F238E27FC236}">
                <a16:creationId xmlns:a16="http://schemas.microsoft.com/office/drawing/2014/main" id="{8439D7C2-199A-F3E5-AF83-439159DF5B80}"/>
              </a:ext>
            </a:extLst>
          </p:cNvPr>
          <p:cNvCxnSpPr>
            <a:cxnSpLocks/>
            <a:stCxn id="26" idx="2"/>
            <a:endCxn id="119" idx="0"/>
          </p:cNvCxnSpPr>
          <p:nvPr/>
        </p:nvCxnSpPr>
        <p:spPr bwMode="auto">
          <a:xfrm flipH="1">
            <a:off x="7607782" y="2892437"/>
            <a:ext cx="590649" cy="7638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6" name="Straight Arrow Connector 125">
            <a:extLst>
              <a:ext uri="{FF2B5EF4-FFF2-40B4-BE49-F238E27FC236}">
                <a16:creationId xmlns:a16="http://schemas.microsoft.com/office/drawing/2014/main" id="{9D01AF58-EC13-1BC5-B51C-29F07E2B0590}"/>
              </a:ext>
            </a:extLst>
          </p:cNvPr>
          <p:cNvCxnSpPr>
            <a:cxnSpLocks/>
            <a:stCxn id="26" idx="2"/>
            <a:endCxn id="121" idx="0"/>
          </p:cNvCxnSpPr>
          <p:nvPr/>
        </p:nvCxnSpPr>
        <p:spPr bwMode="auto">
          <a:xfrm>
            <a:off x="8198432" y="2892437"/>
            <a:ext cx="812449" cy="7415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2" name="Rectangle 131">
            <a:extLst>
              <a:ext uri="{FF2B5EF4-FFF2-40B4-BE49-F238E27FC236}">
                <a16:creationId xmlns:a16="http://schemas.microsoft.com/office/drawing/2014/main" id="{2AE850D1-C282-B445-40DB-23A0D4E0159F}"/>
              </a:ext>
            </a:extLst>
          </p:cNvPr>
          <p:cNvSpPr/>
          <p:nvPr/>
        </p:nvSpPr>
        <p:spPr>
          <a:xfrm>
            <a:off x="9784349" y="3633958"/>
            <a:ext cx="1259259"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Acute hepatitis</a:t>
            </a:r>
            <a:endParaRPr lang="en-US" sz="1600" dirty="0">
              <a:solidFill>
                <a:schemeClr val="bg1"/>
              </a:solidFill>
              <a:latin typeface="Roboto Regular"/>
              <a:cs typeface="Roboto Regular"/>
            </a:endParaRPr>
          </a:p>
        </p:txBody>
      </p:sp>
      <p:cxnSp>
        <p:nvCxnSpPr>
          <p:cNvPr id="133" name="Straight Arrow Connector 132">
            <a:extLst>
              <a:ext uri="{FF2B5EF4-FFF2-40B4-BE49-F238E27FC236}">
                <a16:creationId xmlns:a16="http://schemas.microsoft.com/office/drawing/2014/main" id="{942C3F29-7F5C-25BB-2B07-058650C20AEF}"/>
              </a:ext>
            </a:extLst>
          </p:cNvPr>
          <p:cNvCxnSpPr>
            <a:cxnSpLocks/>
            <a:stCxn id="26" idx="2"/>
            <a:endCxn id="132" idx="0"/>
          </p:cNvCxnSpPr>
          <p:nvPr/>
        </p:nvCxnSpPr>
        <p:spPr bwMode="auto">
          <a:xfrm>
            <a:off x="8198431" y="2892437"/>
            <a:ext cx="2215548" cy="7415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6" name="Rectangle 165">
            <a:extLst>
              <a:ext uri="{FF2B5EF4-FFF2-40B4-BE49-F238E27FC236}">
                <a16:creationId xmlns:a16="http://schemas.microsoft.com/office/drawing/2014/main" id="{912FDAE3-B3AF-5FB3-CC02-C53153F456DE}"/>
              </a:ext>
            </a:extLst>
          </p:cNvPr>
          <p:cNvSpPr/>
          <p:nvPr/>
        </p:nvSpPr>
        <p:spPr>
          <a:xfrm>
            <a:off x="2096656" y="3663287"/>
            <a:ext cx="1367705"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PELD score</a:t>
            </a:r>
            <a:endParaRPr lang="en-US" sz="1600" dirty="0">
              <a:solidFill>
                <a:schemeClr val="bg1"/>
              </a:solidFill>
              <a:latin typeface="Roboto Regular"/>
              <a:cs typeface="Roboto Regular"/>
            </a:endParaRPr>
          </a:p>
        </p:txBody>
      </p:sp>
      <p:sp>
        <p:nvSpPr>
          <p:cNvPr id="167" name="Rectangle 166">
            <a:extLst>
              <a:ext uri="{FF2B5EF4-FFF2-40B4-BE49-F238E27FC236}">
                <a16:creationId xmlns:a16="http://schemas.microsoft.com/office/drawing/2014/main" id="{BBCA5381-20D4-2696-9403-AEBE3F4DEF49}"/>
              </a:ext>
            </a:extLst>
          </p:cNvPr>
          <p:cNvSpPr/>
          <p:nvPr/>
        </p:nvSpPr>
        <p:spPr>
          <a:xfrm>
            <a:off x="3857849" y="3659737"/>
            <a:ext cx="1367705" cy="43094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chemeClr val="bg1"/>
                </a:solidFill>
                <a:cs typeface="Roboto Regular"/>
              </a:rPr>
              <a:t>MELD-Na score</a:t>
            </a:r>
            <a:endParaRPr lang="en-US" sz="1600" dirty="0">
              <a:solidFill>
                <a:schemeClr val="bg1"/>
              </a:solidFill>
              <a:latin typeface="Roboto Regular"/>
              <a:cs typeface="Roboto Regular"/>
            </a:endParaRPr>
          </a:p>
        </p:txBody>
      </p:sp>
      <p:sp>
        <p:nvSpPr>
          <p:cNvPr id="181" name="Content Placeholder 2">
            <a:extLst>
              <a:ext uri="{FF2B5EF4-FFF2-40B4-BE49-F238E27FC236}">
                <a16:creationId xmlns:a16="http://schemas.microsoft.com/office/drawing/2014/main" id="{FAAD23BB-8D45-D858-2655-7E1ECC707F3E}"/>
              </a:ext>
            </a:extLst>
          </p:cNvPr>
          <p:cNvSpPr txBox="1">
            <a:spLocks/>
          </p:cNvSpPr>
          <p:nvPr/>
        </p:nvSpPr>
        <p:spPr bwMode="auto">
          <a:xfrm>
            <a:off x="1955328" y="4236109"/>
            <a:ext cx="1606019" cy="314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For child patient</a:t>
            </a:r>
          </a:p>
        </p:txBody>
      </p:sp>
      <p:sp>
        <p:nvSpPr>
          <p:cNvPr id="182" name="Content Placeholder 2">
            <a:extLst>
              <a:ext uri="{FF2B5EF4-FFF2-40B4-BE49-F238E27FC236}">
                <a16:creationId xmlns:a16="http://schemas.microsoft.com/office/drawing/2014/main" id="{7E46BAD4-CC1B-67C3-F1DB-F6EC18947F80}"/>
              </a:ext>
            </a:extLst>
          </p:cNvPr>
          <p:cNvSpPr txBox="1">
            <a:spLocks/>
          </p:cNvSpPr>
          <p:nvPr/>
        </p:nvSpPr>
        <p:spPr bwMode="auto">
          <a:xfrm>
            <a:off x="3686774" y="4238975"/>
            <a:ext cx="1954793" cy="33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MELD with serum Na</a:t>
            </a:r>
          </a:p>
        </p:txBody>
      </p:sp>
      <p:sp>
        <p:nvSpPr>
          <p:cNvPr id="183" name="Content Placeholder 2">
            <a:extLst>
              <a:ext uri="{FF2B5EF4-FFF2-40B4-BE49-F238E27FC236}">
                <a16:creationId xmlns:a16="http://schemas.microsoft.com/office/drawing/2014/main" id="{136C51B0-0A85-8F92-986F-880F7DB13DB9}"/>
              </a:ext>
            </a:extLst>
          </p:cNvPr>
          <p:cNvSpPr txBox="1">
            <a:spLocks/>
          </p:cNvSpPr>
          <p:nvPr/>
        </p:nvSpPr>
        <p:spPr bwMode="auto">
          <a:xfrm>
            <a:off x="6223337" y="4230762"/>
            <a:ext cx="4315827" cy="314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Liver diseases suitable for survival prediction</a:t>
            </a:r>
          </a:p>
        </p:txBody>
      </p:sp>
      <p:sp>
        <p:nvSpPr>
          <p:cNvPr id="186" name="Content Placeholder 2">
            <a:extLst>
              <a:ext uri="{FF2B5EF4-FFF2-40B4-BE49-F238E27FC236}">
                <a16:creationId xmlns:a16="http://schemas.microsoft.com/office/drawing/2014/main" id="{C04E4D27-9EB2-3D0C-B1AD-9F773CF357B8}"/>
              </a:ext>
            </a:extLst>
          </p:cNvPr>
          <p:cNvSpPr>
            <a:spLocks noGrp="1"/>
          </p:cNvSpPr>
          <p:nvPr>
            <p:ph sz="quarter" idx="12"/>
          </p:nvPr>
        </p:nvSpPr>
        <p:spPr>
          <a:xfrm>
            <a:off x="3917766" y="5803669"/>
            <a:ext cx="4771804" cy="426784"/>
          </a:xfrm>
        </p:spPr>
        <p:txBody>
          <a:bodyPr/>
          <a:lstStyle/>
          <a:p>
            <a:r>
              <a:rPr lang="en-US" sz="2133" dirty="0"/>
              <a:t>MELD score calculation formulation</a:t>
            </a:r>
          </a:p>
        </p:txBody>
      </p:sp>
      <p:cxnSp>
        <p:nvCxnSpPr>
          <p:cNvPr id="159" name="Straight Arrow Connector 158">
            <a:extLst>
              <a:ext uri="{FF2B5EF4-FFF2-40B4-BE49-F238E27FC236}">
                <a16:creationId xmlns:a16="http://schemas.microsoft.com/office/drawing/2014/main" id="{43FC3617-1F23-5A8D-8EA4-5B4575E0296D}"/>
              </a:ext>
            </a:extLst>
          </p:cNvPr>
          <p:cNvCxnSpPr>
            <a:cxnSpLocks/>
            <a:stCxn id="15" idx="2"/>
            <a:endCxn id="166" idx="0"/>
          </p:cNvCxnSpPr>
          <p:nvPr/>
        </p:nvCxnSpPr>
        <p:spPr bwMode="auto">
          <a:xfrm flipH="1">
            <a:off x="2780508" y="2884911"/>
            <a:ext cx="868696" cy="77837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2" name="Straight Arrow Connector 161">
            <a:extLst>
              <a:ext uri="{FF2B5EF4-FFF2-40B4-BE49-F238E27FC236}">
                <a16:creationId xmlns:a16="http://schemas.microsoft.com/office/drawing/2014/main" id="{54B06420-256D-A9A8-BFEB-F7712005D466}"/>
              </a:ext>
            </a:extLst>
          </p:cNvPr>
          <p:cNvCxnSpPr>
            <a:cxnSpLocks/>
            <a:stCxn id="15" idx="2"/>
            <a:endCxn id="167" idx="0"/>
          </p:cNvCxnSpPr>
          <p:nvPr/>
        </p:nvCxnSpPr>
        <p:spPr bwMode="auto">
          <a:xfrm>
            <a:off x="3649205" y="2884912"/>
            <a:ext cx="892497" cy="7748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2F9EE725-06EA-CFEF-80D6-2148AD21244A}"/>
              </a:ext>
            </a:extLst>
          </p:cNvPr>
          <p:cNvSpPr txBox="1"/>
          <p:nvPr/>
        </p:nvSpPr>
        <p:spPr>
          <a:xfrm>
            <a:off x="490940" y="6321219"/>
            <a:ext cx="7209025" cy="369332"/>
          </a:xfrm>
          <a:prstGeom prst="rect">
            <a:avLst/>
          </a:prstGeom>
          <a:noFill/>
        </p:spPr>
        <p:txBody>
          <a:bodyPr wrap="none" rtlCol="0">
            <a:spAutoFit/>
          </a:bodyPr>
          <a:lstStyle/>
          <a:p>
            <a:r>
              <a:rPr lang="en-US" altLang="zh-CN" dirty="0"/>
              <a:t>- MELD score measures risk of death within 90 days if not get an organ.</a:t>
            </a:r>
            <a:endParaRPr lang="zh-CN" altLang="en-US" dirty="0"/>
          </a:p>
        </p:txBody>
      </p:sp>
      <p:sp>
        <p:nvSpPr>
          <p:cNvPr id="6" name="Slide Number Placeholder 5">
            <a:extLst>
              <a:ext uri="{FF2B5EF4-FFF2-40B4-BE49-F238E27FC236}">
                <a16:creationId xmlns:a16="http://schemas.microsoft.com/office/drawing/2014/main" id="{4560406A-1A70-B761-5742-4C27705AA2FC}"/>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14</a:t>
            </a:fld>
            <a:endParaRPr lang="en-US" sz="1333">
              <a:solidFill>
                <a:schemeClr val="tx1">
                  <a:lumMod val="65000"/>
                  <a:lumOff val="35000"/>
                </a:schemeClr>
              </a:solidFill>
            </a:endParaRPr>
          </a:p>
        </p:txBody>
      </p:sp>
    </p:spTree>
    <p:extLst>
      <p:ext uri="{BB962C8B-B14F-4D97-AF65-F5344CB8AC3E}">
        <p14:creationId xmlns:p14="http://schemas.microsoft.com/office/powerpoint/2010/main" val="2383596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4415-1E0A-968B-3084-226374A3C1FD}"/>
              </a:ext>
            </a:extLst>
          </p:cNvPr>
          <p:cNvSpPr>
            <a:spLocks noGrp="1"/>
          </p:cNvSpPr>
          <p:nvPr>
            <p:ph type="title"/>
          </p:nvPr>
        </p:nvSpPr>
        <p:spPr>
          <a:xfrm>
            <a:off x="730307" y="536731"/>
            <a:ext cx="9045261" cy="426784"/>
          </a:xfrm>
        </p:spPr>
        <p:txBody>
          <a:bodyPr>
            <a:normAutofit fontScale="90000"/>
          </a:bodyPr>
          <a:lstStyle/>
          <a:p>
            <a:r>
              <a:rPr lang="en-US" dirty="0"/>
              <a:t>Bias in Liver Transplant </a:t>
            </a:r>
          </a:p>
        </p:txBody>
      </p:sp>
      <p:pic>
        <p:nvPicPr>
          <p:cNvPr id="13" name="Picture 12">
            <a:extLst>
              <a:ext uri="{FF2B5EF4-FFF2-40B4-BE49-F238E27FC236}">
                <a16:creationId xmlns:a16="http://schemas.microsoft.com/office/drawing/2014/main" id="{69696B8D-9389-B7ED-0E3F-65ED1381C7E2}"/>
              </a:ext>
            </a:extLst>
          </p:cNvPr>
          <p:cNvPicPr>
            <a:picLocks noChangeAspect="1"/>
          </p:cNvPicPr>
          <p:nvPr/>
        </p:nvPicPr>
        <p:blipFill>
          <a:blip r:embed="rId2"/>
          <a:stretch>
            <a:fillRect/>
          </a:stretch>
        </p:blipFill>
        <p:spPr>
          <a:xfrm>
            <a:off x="6031305" y="1396539"/>
            <a:ext cx="5667451" cy="3443365"/>
          </a:xfrm>
          <a:prstGeom prst="rect">
            <a:avLst/>
          </a:prstGeom>
        </p:spPr>
      </p:pic>
      <p:sp>
        <p:nvSpPr>
          <p:cNvPr id="19" name="Right Triangle 18">
            <a:extLst>
              <a:ext uri="{FF2B5EF4-FFF2-40B4-BE49-F238E27FC236}">
                <a16:creationId xmlns:a16="http://schemas.microsoft.com/office/drawing/2014/main" id="{EE6AD2DC-D83E-D37D-4FDC-FDFEA02E5EBA}"/>
              </a:ext>
            </a:extLst>
          </p:cNvPr>
          <p:cNvSpPr/>
          <p:nvPr/>
        </p:nvSpPr>
        <p:spPr>
          <a:xfrm>
            <a:off x="7707825" y="1955238"/>
            <a:ext cx="1157207" cy="727783"/>
          </a:xfrm>
          <a:prstGeom prst="rtTriangle">
            <a:avLst/>
          </a:prstGeom>
          <a:noFill/>
          <a:ln w="15875">
            <a:solidFill>
              <a:srgbClr val="C00000"/>
            </a:solidFill>
            <a:prstDash val="dash"/>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20" name="Content Placeholder 2">
            <a:extLst>
              <a:ext uri="{FF2B5EF4-FFF2-40B4-BE49-F238E27FC236}">
                <a16:creationId xmlns:a16="http://schemas.microsoft.com/office/drawing/2014/main" id="{DD5CAFD1-4AFB-50B1-3FFB-D0E4BF6B9592}"/>
              </a:ext>
            </a:extLst>
          </p:cNvPr>
          <p:cNvSpPr>
            <a:spLocks noGrp="1"/>
          </p:cNvSpPr>
          <p:nvPr>
            <p:ph sz="quarter" idx="12"/>
          </p:nvPr>
        </p:nvSpPr>
        <p:spPr>
          <a:xfrm>
            <a:off x="494876" y="4839904"/>
            <a:ext cx="5534801" cy="426784"/>
          </a:xfrm>
        </p:spPr>
        <p:txBody>
          <a:bodyPr/>
          <a:lstStyle/>
          <a:p>
            <a:r>
              <a:rPr lang="en-US" sz="2133" dirty="0"/>
              <a:t>Two statistical transplant metrics by gender</a:t>
            </a:r>
          </a:p>
        </p:txBody>
      </p:sp>
      <p:sp>
        <p:nvSpPr>
          <p:cNvPr id="21" name="Content Placeholder 2">
            <a:extLst>
              <a:ext uri="{FF2B5EF4-FFF2-40B4-BE49-F238E27FC236}">
                <a16:creationId xmlns:a16="http://schemas.microsoft.com/office/drawing/2014/main" id="{092C0184-396D-FD77-FC82-5663FBC11334}"/>
              </a:ext>
            </a:extLst>
          </p:cNvPr>
          <p:cNvSpPr txBox="1">
            <a:spLocks/>
          </p:cNvSpPr>
          <p:nvPr/>
        </p:nvSpPr>
        <p:spPr bwMode="auto">
          <a:xfrm>
            <a:off x="6432447" y="4820003"/>
            <a:ext cx="5076736" cy="426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Two statistical transplant metrics by race</a:t>
            </a:r>
          </a:p>
        </p:txBody>
      </p:sp>
      <p:sp>
        <p:nvSpPr>
          <p:cNvPr id="3" name="Content Placeholder 2">
            <a:extLst>
              <a:ext uri="{FF2B5EF4-FFF2-40B4-BE49-F238E27FC236}">
                <a16:creationId xmlns:a16="http://schemas.microsoft.com/office/drawing/2014/main" id="{098E9CEC-E373-9F00-2E11-D89B7B442BF1}"/>
              </a:ext>
            </a:extLst>
          </p:cNvPr>
          <p:cNvSpPr txBox="1">
            <a:spLocks/>
          </p:cNvSpPr>
          <p:nvPr/>
        </p:nvSpPr>
        <p:spPr bwMode="auto">
          <a:xfrm>
            <a:off x="1031452" y="5784311"/>
            <a:ext cx="9833884" cy="785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i="1" kern="0" dirty="0"/>
              <a:t>Observation:</a:t>
            </a:r>
            <a:r>
              <a:rPr lang="en-US" sz="2133" kern="0" dirty="0"/>
              <a:t> There exists </a:t>
            </a:r>
            <a:r>
              <a:rPr lang="en-US" sz="2133" b="1" kern="0" dirty="0"/>
              <a:t>bias</a:t>
            </a:r>
            <a:r>
              <a:rPr lang="en-US" sz="2133" kern="0" dirty="0"/>
              <a:t> in both organ receiving rate and graft failure rate across both</a:t>
            </a:r>
            <a:r>
              <a:rPr lang="zh-CN" altLang="en-US" sz="2133" kern="0" dirty="0"/>
              <a:t> </a:t>
            </a:r>
            <a:r>
              <a:rPr lang="en-US" sz="2133" kern="0" dirty="0"/>
              <a:t>genders and races.</a:t>
            </a:r>
          </a:p>
        </p:txBody>
      </p:sp>
      <p:sp>
        <p:nvSpPr>
          <p:cNvPr id="6" name="Right Triangle 5">
            <a:extLst>
              <a:ext uri="{FF2B5EF4-FFF2-40B4-BE49-F238E27FC236}">
                <a16:creationId xmlns:a16="http://schemas.microsoft.com/office/drawing/2014/main" id="{5A0CA0A9-D72E-6D08-7BB9-B2B281CDEC08}"/>
              </a:ext>
            </a:extLst>
          </p:cNvPr>
          <p:cNvSpPr/>
          <p:nvPr/>
        </p:nvSpPr>
        <p:spPr>
          <a:xfrm flipH="1">
            <a:off x="9364297" y="1966322"/>
            <a:ext cx="1157208" cy="473673"/>
          </a:xfrm>
          <a:prstGeom prst="rtTriangle">
            <a:avLst/>
          </a:prstGeom>
          <a:noFill/>
          <a:ln w="15875">
            <a:solidFill>
              <a:srgbClr val="C00000"/>
            </a:solidFill>
            <a:prstDash val="dash"/>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7" name="TextBox 6">
            <a:extLst>
              <a:ext uri="{FF2B5EF4-FFF2-40B4-BE49-F238E27FC236}">
                <a16:creationId xmlns:a16="http://schemas.microsoft.com/office/drawing/2014/main" id="{0580DB2B-088B-3A1B-E7DC-DFBE0DF4D9CE}"/>
              </a:ext>
            </a:extLst>
          </p:cNvPr>
          <p:cNvSpPr txBox="1"/>
          <p:nvPr/>
        </p:nvSpPr>
        <p:spPr>
          <a:xfrm>
            <a:off x="7044903" y="2018491"/>
            <a:ext cx="826576" cy="338554"/>
          </a:xfrm>
          <a:prstGeom prst="rect">
            <a:avLst/>
          </a:prstGeom>
          <a:noFill/>
          <a:ln>
            <a:noFill/>
          </a:ln>
        </p:spPr>
        <p:txBody>
          <a:bodyPr wrap="square" rtlCol="0">
            <a:spAutoFit/>
          </a:bodyPr>
          <a:lstStyle/>
          <a:p>
            <a:r>
              <a:rPr lang="en-US" sz="1600" dirty="0">
                <a:solidFill>
                  <a:srgbClr val="C00000"/>
                </a:solidFill>
              </a:rPr>
              <a:t>Bias</a:t>
            </a:r>
          </a:p>
        </p:txBody>
      </p:sp>
      <p:sp>
        <p:nvSpPr>
          <p:cNvPr id="8" name="TextBox 7">
            <a:extLst>
              <a:ext uri="{FF2B5EF4-FFF2-40B4-BE49-F238E27FC236}">
                <a16:creationId xmlns:a16="http://schemas.microsoft.com/office/drawing/2014/main" id="{E9C367C8-4316-EABD-2327-172641F7FF7C}"/>
              </a:ext>
            </a:extLst>
          </p:cNvPr>
          <p:cNvSpPr txBox="1"/>
          <p:nvPr/>
        </p:nvSpPr>
        <p:spPr>
          <a:xfrm>
            <a:off x="10449299" y="2005582"/>
            <a:ext cx="786904" cy="338554"/>
          </a:xfrm>
          <a:prstGeom prst="rect">
            <a:avLst/>
          </a:prstGeom>
          <a:noFill/>
          <a:ln>
            <a:noFill/>
          </a:ln>
        </p:spPr>
        <p:txBody>
          <a:bodyPr wrap="square" rtlCol="0">
            <a:spAutoFit/>
          </a:bodyPr>
          <a:lstStyle/>
          <a:p>
            <a:r>
              <a:rPr lang="en-US" sz="1600" dirty="0">
                <a:solidFill>
                  <a:srgbClr val="C00000"/>
                </a:solidFill>
              </a:rPr>
              <a:t>Bias</a:t>
            </a:r>
          </a:p>
        </p:txBody>
      </p:sp>
      <p:pic>
        <p:nvPicPr>
          <p:cNvPr id="10" name="Picture 9">
            <a:extLst>
              <a:ext uri="{FF2B5EF4-FFF2-40B4-BE49-F238E27FC236}">
                <a16:creationId xmlns:a16="http://schemas.microsoft.com/office/drawing/2014/main" id="{01B5A429-531B-94D2-AF91-1656ACE7AEDB}"/>
              </a:ext>
            </a:extLst>
          </p:cNvPr>
          <p:cNvPicPr>
            <a:picLocks noChangeAspect="1"/>
          </p:cNvPicPr>
          <p:nvPr/>
        </p:nvPicPr>
        <p:blipFill>
          <a:blip r:embed="rId3"/>
          <a:stretch>
            <a:fillRect/>
          </a:stretch>
        </p:blipFill>
        <p:spPr>
          <a:xfrm>
            <a:off x="203368" y="1392473"/>
            <a:ext cx="5667451" cy="3451496"/>
          </a:xfrm>
          <a:prstGeom prst="rect">
            <a:avLst/>
          </a:prstGeom>
        </p:spPr>
      </p:pic>
      <p:sp>
        <p:nvSpPr>
          <p:cNvPr id="9" name="TextBox 8">
            <a:extLst>
              <a:ext uri="{FF2B5EF4-FFF2-40B4-BE49-F238E27FC236}">
                <a16:creationId xmlns:a16="http://schemas.microsoft.com/office/drawing/2014/main" id="{B6EBEEA4-07FD-D570-53F4-7B4F5073B1A4}"/>
              </a:ext>
            </a:extLst>
          </p:cNvPr>
          <p:cNvSpPr txBox="1"/>
          <p:nvPr/>
        </p:nvSpPr>
        <p:spPr>
          <a:xfrm>
            <a:off x="710830" y="1883147"/>
            <a:ext cx="641244" cy="338554"/>
          </a:xfrm>
          <a:prstGeom prst="rect">
            <a:avLst/>
          </a:prstGeom>
          <a:noFill/>
          <a:ln>
            <a:noFill/>
          </a:ln>
        </p:spPr>
        <p:txBody>
          <a:bodyPr wrap="square" rtlCol="0">
            <a:spAutoFit/>
          </a:bodyPr>
          <a:lstStyle/>
          <a:p>
            <a:r>
              <a:rPr lang="en-US" sz="1600" dirty="0">
                <a:solidFill>
                  <a:srgbClr val="C00000"/>
                </a:solidFill>
              </a:rPr>
              <a:t>Bias</a:t>
            </a:r>
          </a:p>
        </p:txBody>
      </p:sp>
      <p:sp>
        <p:nvSpPr>
          <p:cNvPr id="11" name="Right Triangle 10">
            <a:extLst>
              <a:ext uri="{FF2B5EF4-FFF2-40B4-BE49-F238E27FC236}">
                <a16:creationId xmlns:a16="http://schemas.microsoft.com/office/drawing/2014/main" id="{EBDA5DE2-4A61-2B7D-F1A0-92D042576E49}"/>
              </a:ext>
            </a:extLst>
          </p:cNvPr>
          <p:cNvSpPr/>
          <p:nvPr/>
        </p:nvSpPr>
        <p:spPr>
          <a:xfrm>
            <a:off x="1349249" y="1919112"/>
            <a:ext cx="2723131" cy="271137"/>
          </a:xfrm>
          <a:prstGeom prst="rtTriangle">
            <a:avLst/>
          </a:prstGeom>
          <a:noFill/>
          <a:ln w="15875">
            <a:solidFill>
              <a:srgbClr val="C00000"/>
            </a:solidFill>
            <a:prstDash val="dash"/>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14" name="TextBox 13">
            <a:extLst>
              <a:ext uri="{FF2B5EF4-FFF2-40B4-BE49-F238E27FC236}">
                <a16:creationId xmlns:a16="http://schemas.microsoft.com/office/drawing/2014/main" id="{30642246-8238-5D1F-5822-B752A0BE6FB0}"/>
              </a:ext>
            </a:extLst>
          </p:cNvPr>
          <p:cNvSpPr txBox="1"/>
          <p:nvPr/>
        </p:nvSpPr>
        <p:spPr>
          <a:xfrm>
            <a:off x="2126467" y="1050797"/>
            <a:ext cx="3825708" cy="369332"/>
          </a:xfrm>
          <a:prstGeom prst="rect">
            <a:avLst/>
          </a:prstGeom>
          <a:noFill/>
        </p:spPr>
        <p:txBody>
          <a:bodyPr wrap="square">
            <a:spAutoFit/>
          </a:bodyPr>
          <a:lstStyle/>
          <a:p>
            <a:r>
              <a:rPr lang="en-US" altLang="zh-CN" sz="1800" b="1" kern="0" dirty="0"/>
              <a:t>ORR</a:t>
            </a:r>
            <a:r>
              <a:rPr lang="en-US" altLang="zh-CN" sz="1800" kern="0" dirty="0"/>
              <a:t>: Organ Receiving Rate</a:t>
            </a:r>
          </a:p>
        </p:txBody>
      </p:sp>
      <p:sp>
        <p:nvSpPr>
          <p:cNvPr id="16" name="TextBox 15">
            <a:extLst>
              <a:ext uri="{FF2B5EF4-FFF2-40B4-BE49-F238E27FC236}">
                <a16:creationId xmlns:a16="http://schemas.microsoft.com/office/drawing/2014/main" id="{CFEC9195-6508-FD66-8C55-DF8641103A83}"/>
              </a:ext>
            </a:extLst>
          </p:cNvPr>
          <p:cNvSpPr txBox="1"/>
          <p:nvPr/>
        </p:nvSpPr>
        <p:spPr>
          <a:xfrm>
            <a:off x="5394431" y="1046732"/>
            <a:ext cx="3300944" cy="369332"/>
          </a:xfrm>
          <a:prstGeom prst="rect">
            <a:avLst/>
          </a:prstGeom>
          <a:noFill/>
        </p:spPr>
        <p:txBody>
          <a:bodyPr wrap="square">
            <a:spAutoFit/>
          </a:bodyPr>
          <a:lstStyle/>
          <a:p>
            <a:r>
              <a:rPr lang="en-US" altLang="zh-CN" sz="1800" b="1" kern="0" dirty="0"/>
              <a:t>GFR</a:t>
            </a:r>
            <a:r>
              <a:rPr lang="en-US" altLang="zh-CN" sz="1800" kern="0" dirty="0"/>
              <a:t>: Graft Failure Rate</a:t>
            </a:r>
          </a:p>
        </p:txBody>
      </p:sp>
      <p:sp>
        <p:nvSpPr>
          <p:cNvPr id="17" name="Slide Number Placeholder 16">
            <a:extLst>
              <a:ext uri="{FF2B5EF4-FFF2-40B4-BE49-F238E27FC236}">
                <a16:creationId xmlns:a16="http://schemas.microsoft.com/office/drawing/2014/main" id="{3CEE4C78-8B42-F7C6-099F-31B359417BE4}"/>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15</a:t>
            </a:fld>
            <a:endParaRPr lang="en-US" sz="1333">
              <a:solidFill>
                <a:schemeClr val="tx1">
                  <a:lumMod val="65000"/>
                  <a:lumOff val="35000"/>
                </a:schemeClr>
              </a:solidFill>
            </a:endParaRPr>
          </a:p>
        </p:txBody>
      </p:sp>
    </p:spTree>
    <p:extLst>
      <p:ext uri="{BB962C8B-B14F-4D97-AF65-F5344CB8AC3E}">
        <p14:creationId xmlns:p14="http://schemas.microsoft.com/office/powerpoint/2010/main" val="101778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730307" y="536731"/>
            <a:ext cx="9045261" cy="426784"/>
          </a:xfrm>
        </p:spPr>
        <p:txBody>
          <a:bodyPr>
            <a:normAutofit fontScale="90000"/>
          </a:bodyPr>
          <a:lstStyle/>
          <a:p>
            <a:r>
              <a:rPr lang="en-US" dirty="0"/>
              <a:t>Fairness Principles in Organ Allocation</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406637" y="1195656"/>
            <a:ext cx="11061217" cy="845584"/>
          </a:xfrm>
        </p:spPr>
        <p:txBody>
          <a:bodyPr/>
          <a:lstStyle/>
          <a:p>
            <a:r>
              <a:rPr lang="en-US" sz="2133" dirty="0"/>
              <a:t>The fairness issue is </a:t>
            </a:r>
            <a:r>
              <a:rPr lang="en-US" sz="2133" b="1" i="1" dirty="0"/>
              <a:t>essential</a:t>
            </a:r>
            <a:r>
              <a:rPr lang="en-US" sz="2133" dirty="0"/>
              <a:t> in organ transplant scenario, gaining more and more attention. The equity has been set as the </a:t>
            </a:r>
            <a:r>
              <a:rPr lang="en-US" sz="2133" b="1" i="1" dirty="0"/>
              <a:t>principles in practice</a:t>
            </a:r>
            <a:r>
              <a:rPr lang="en-US" sz="2133" dirty="0"/>
              <a:t>.</a:t>
            </a:r>
          </a:p>
        </p:txBody>
      </p:sp>
      <p:pic>
        <p:nvPicPr>
          <p:cNvPr id="7" name="Picture 6" descr="Graphical user interface, text, application, email&#10;&#10;Description automatically generated">
            <a:extLst>
              <a:ext uri="{FF2B5EF4-FFF2-40B4-BE49-F238E27FC236}">
                <a16:creationId xmlns:a16="http://schemas.microsoft.com/office/drawing/2014/main" id="{683A6C87-F6BF-D888-6CFA-C5631CDA3611}"/>
              </a:ext>
            </a:extLst>
          </p:cNvPr>
          <p:cNvPicPr>
            <a:picLocks noChangeAspect="1"/>
          </p:cNvPicPr>
          <p:nvPr/>
        </p:nvPicPr>
        <p:blipFill>
          <a:blip r:embed="rId2"/>
          <a:stretch>
            <a:fillRect/>
          </a:stretch>
        </p:blipFill>
        <p:spPr>
          <a:xfrm>
            <a:off x="83108" y="2071608"/>
            <a:ext cx="5797313" cy="3711693"/>
          </a:xfrm>
          <a:prstGeom prst="rect">
            <a:avLst/>
          </a:prstGeom>
        </p:spPr>
      </p:pic>
      <p:sp>
        <p:nvSpPr>
          <p:cNvPr id="10" name="TextBox 9">
            <a:extLst>
              <a:ext uri="{FF2B5EF4-FFF2-40B4-BE49-F238E27FC236}">
                <a16:creationId xmlns:a16="http://schemas.microsoft.com/office/drawing/2014/main" id="{06803375-E53F-64E9-CCEE-34CED68A9845}"/>
              </a:ext>
            </a:extLst>
          </p:cNvPr>
          <p:cNvSpPr txBox="1"/>
          <p:nvPr/>
        </p:nvSpPr>
        <p:spPr>
          <a:xfrm>
            <a:off x="1381578" y="5831311"/>
            <a:ext cx="2513663" cy="338554"/>
          </a:xfrm>
          <a:prstGeom prst="rect">
            <a:avLst/>
          </a:prstGeom>
          <a:noFill/>
        </p:spPr>
        <p:txBody>
          <a:bodyPr wrap="square" rtlCol="0">
            <a:spAutoFit/>
          </a:bodyPr>
          <a:lstStyle/>
          <a:p>
            <a:r>
              <a:rPr lang="en-US" sz="1600" dirty="0"/>
              <a:t>Source: </a:t>
            </a:r>
            <a:r>
              <a:rPr lang="en-US" sz="1600" dirty="0">
                <a:hlinkClick r:id="rId3"/>
              </a:rPr>
              <a:t>Media from HHS</a:t>
            </a:r>
            <a:endParaRPr lang="en-US" sz="1600" dirty="0"/>
          </a:p>
        </p:txBody>
      </p:sp>
      <p:pic>
        <p:nvPicPr>
          <p:cNvPr id="11" name="Picture 10">
            <a:extLst>
              <a:ext uri="{FF2B5EF4-FFF2-40B4-BE49-F238E27FC236}">
                <a16:creationId xmlns:a16="http://schemas.microsoft.com/office/drawing/2014/main" id="{40234410-2031-3EB2-245F-2052D81DF315}"/>
              </a:ext>
            </a:extLst>
          </p:cNvPr>
          <p:cNvPicPr>
            <a:picLocks noChangeAspect="1"/>
          </p:cNvPicPr>
          <p:nvPr/>
        </p:nvPicPr>
        <p:blipFill>
          <a:blip r:embed="rId4"/>
          <a:stretch>
            <a:fillRect/>
          </a:stretch>
        </p:blipFill>
        <p:spPr>
          <a:xfrm>
            <a:off x="5938160" y="5012900"/>
            <a:ext cx="6013459" cy="754049"/>
          </a:xfrm>
          <a:prstGeom prst="rect">
            <a:avLst/>
          </a:prstGeom>
        </p:spPr>
      </p:pic>
      <p:sp>
        <p:nvSpPr>
          <p:cNvPr id="12" name="Rectangle 11">
            <a:extLst>
              <a:ext uri="{FF2B5EF4-FFF2-40B4-BE49-F238E27FC236}">
                <a16:creationId xmlns:a16="http://schemas.microsoft.com/office/drawing/2014/main" id="{756A0D68-FDFC-FED0-2357-D52AFD59F1DD}"/>
              </a:ext>
            </a:extLst>
          </p:cNvPr>
          <p:cNvSpPr/>
          <p:nvPr/>
        </p:nvSpPr>
        <p:spPr>
          <a:xfrm>
            <a:off x="6498402" y="5489756"/>
            <a:ext cx="539037" cy="286873"/>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A44D67A4-78CC-57AF-941E-84221EF04EF5}"/>
              </a:ext>
            </a:extLst>
          </p:cNvPr>
          <p:cNvSpPr/>
          <p:nvPr/>
        </p:nvSpPr>
        <p:spPr>
          <a:xfrm>
            <a:off x="8777168" y="4976094"/>
            <a:ext cx="539037" cy="286873"/>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pic>
        <p:nvPicPr>
          <p:cNvPr id="15" name="Picture 14" descr="Graphical user interface, text, application, email&#10;&#10;Description automatically generated">
            <a:extLst>
              <a:ext uri="{FF2B5EF4-FFF2-40B4-BE49-F238E27FC236}">
                <a16:creationId xmlns:a16="http://schemas.microsoft.com/office/drawing/2014/main" id="{4C0FA973-82B2-6ACD-654F-4E4467592879}"/>
              </a:ext>
            </a:extLst>
          </p:cNvPr>
          <p:cNvPicPr>
            <a:picLocks noChangeAspect="1"/>
          </p:cNvPicPr>
          <p:nvPr/>
        </p:nvPicPr>
        <p:blipFill>
          <a:blip r:embed="rId5"/>
          <a:stretch>
            <a:fillRect/>
          </a:stretch>
        </p:blipFill>
        <p:spPr>
          <a:xfrm>
            <a:off x="6017686" y="2079962"/>
            <a:ext cx="5797313" cy="2863220"/>
          </a:xfrm>
          <a:prstGeom prst="rect">
            <a:avLst/>
          </a:prstGeom>
        </p:spPr>
      </p:pic>
      <p:sp>
        <p:nvSpPr>
          <p:cNvPr id="16" name="Rectangle 15">
            <a:extLst>
              <a:ext uri="{FF2B5EF4-FFF2-40B4-BE49-F238E27FC236}">
                <a16:creationId xmlns:a16="http://schemas.microsoft.com/office/drawing/2014/main" id="{7FD3DB28-A5E4-EE44-D5F8-CE25EE15D604}"/>
              </a:ext>
            </a:extLst>
          </p:cNvPr>
          <p:cNvSpPr/>
          <p:nvPr/>
        </p:nvSpPr>
        <p:spPr>
          <a:xfrm>
            <a:off x="4312613" y="4644693"/>
            <a:ext cx="1204335" cy="248721"/>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3396E99F-A0E5-614B-CC7B-D31D921DB88A}"/>
              </a:ext>
            </a:extLst>
          </p:cNvPr>
          <p:cNvSpPr/>
          <p:nvPr/>
        </p:nvSpPr>
        <p:spPr>
          <a:xfrm>
            <a:off x="2242088" y="4831046"/>
            <a:ext cx="1415513" cy="248721"/>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9" name="TextBox 18">
            <a:extLst>
              <a:ext uri="{FF2B5EF4-FFF2-40B4-BE49-F238E27FC236}">
                <a16:creationId xmlns:a16="http://schemas.microsoft.com/office/drawing/2014/main" id="{A1E6921B-EE31-6973-7137-EC285B3BA63A}"/>
              </a:ext>
            </a:extLst>
          </p:cNvPr>
          <p:cNvSpPr txBox="1"/>
          <p:nvPr/>
        </p:nvSpPr>
        <p:spPr>
          <a:xfrm>
            <a:off x="7877090" y="5831815"/>
            <a:ext cx="3271359" cy="338554"/>
          </a:xfrm>
          <a:prstGeom prst="rect">
            <a:avLst/>
          </a:prstGeom>
          <a:noFill/>
        </p:spPr>
        <p:txBody>
          <a:bodyPr wrap="square" rtlCol="0">
            <a:spAutoFit/>
          </a:bodyPr>
          <a:lstStyle/>
          <a:p>
            <a:r>
              <a:rPr lang="en-US" sz="1600" dirty="0"/>
              <a:t>Source: </a:t>
            </a:r>
            <a:r>
              <a:rPr lang="en-US" sz="1600" dirty="0">
                <a:hlinkClick r:id="rId6"/>
              </a:rPr>
              <a:t>Whitepaper from HHS</a:t>
            </a:r>
            <a:r>
              <a:rPr lang="en-US" sz="1600" dirty="0">
                <a:hlinkClick r:id="rId3"/>
              </a:rPr>
              <a:t> </a:t>
            </a:r>
            <a:endParaRPr lang="en-US" sz="1600" dirty="0"/>
          </a:p>
        </p:txBody>
      </p:sp>
      <p:sp>
        <p:nvSpPr>
          <p:cNvPr id="6" name="Slide Number Placeholder 5">
            <a:extLst>
              <a:ext uri="{FF2B5EF4-FFF2-40B4-BE49-F238E27FC236}">
                <a16:creationId xmlns:a16="http://schemas.microsoft.com/office/drawing/2014/main" id="{1CD6480D-DAF3-7801-D872-629DED66F1A6}"/>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16</a:t>
            </a:fld>
            <a:endParaRPr lang="en-US" sz="1333">
              <a:solidFill>
                <a:schemeClr val="tx1">
                  <a:lumMod val="65000"/>
                  <a:lumOff val="35000"/>
                </a:schemeClr>
              </a:solidFill>
            </a:endParaRPr>
          </a:p>
        </p:txBody>
      </p:sp>
    </p:spTree>
    <p:extLst>
      <p:ext uri="{BB962C8B-B14F-4D97-AF65-F5344CB8AC3E}">
        <p14:creationId xmlns:p14="http://schemas.microsoft.com/office/powerpoint/2010/main" val="307479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11E8-1469-356C-7D7E-D4A51C557DB2}"/>
              </a:ext>
            </a:extLst>
          </p:cNvPr>
          <p:cNvSpPr>
            <a:spLocks noGrp="1"/>
          </p:cNvSpPr>
          <p:nvPr>
            <p:ph type="title"/>
          </p:nvPr>
        </p:nvSpPr>
        <p:spPr>
          <a:xfrm>
            <a:off x="730307" y="536731"/>
            <a:ext cx="9045261" cy="426784"/>
          </a:xfrm>
        </p:spPr>
        <p:txBody>
          <a:bodyPr>
            <a:normAutofit fontScale="90000"/>
          </a:bodyPr>
          <a:lstStyle/>
          <a:p>
            <a:r>
              <a:rPr lang="en-US" dirty="0"/>
              <a:t>Drawback of MELD</a:t>
            </a:r>
            <a:r>
              <a:rPr lang="zh-CN" altLang="en-US" dirty="0"/>
              <a:t> </a:t>
            </a:r>
            <a:r>
              <a:rPr lang="en-US" altLang="zh-CN" dirty="0"/>
              <a:t>S</a:t>
            </a:r>
            <a:r>
              <a:rPr lang="en-US" dirty="0"/>
              <a:t>core Strategy</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AD8CB1EF-B95D-B9F4-7225-8A17AA6EFABF}"/>
                  </a:ext>
                </a:extLst>
              </p:cNvPr>
              <p:cNvSpPr>
                <a:spLocks noGrp="1"/>
              </p:cNvSpPr>
              <p:nvPr>
                <p:ph sz="quarter" idx="12"/>
              </p:nvPr>
            </p:nvSpPr>
            <p:spPr>
              <a:xfrm>
                <a:off x="764774" y="1499933"/>
                <a:ext cx="11327476" cy="1197179"/>
              </a:xfrm>
            </p:spPr>
            <p:txBody>
              <a:bodyPr/>
              <a:lstStyle/>
              <a:p>
                <a:r>
                  <a:rPr lang="en-US" sz="2133" dirty="0"/>
                  <a:t>1. The MELD score </a:t>
                </a:r>
                <a:r>
                  <a:rPr lang="en-US" sz="2133" b="1" dirty="0"/>
                  <a:t>does not align with the post-transplant metrics</a:t>
                </a:r>
                <a:r>
                  <a:rPr lang="en-US" sz="2133" dirty="0"/>
                  <a:t>. For example, the Pearson correlation between MELD score and</a:t>
                </a:r>
                <a:r>
                  <a:rPr lang="zh-CN" altLang="en-US" sz="2133" dirty="0"/>
                  <a:t> </a:t>
                </a:r>
                <a:r>
                  <a:rPr lang="en-US" sz="2133" dirty="0"/>
                  <a:t>the graft failure rate</a:t>
                </a:r>
                <a:r>
                  <a:rPr lang="zh-CN" altLang="en-US" sz="2133" dirty="0"/>
                  <a:t> </a:t>
                </a:r>
                <a:r>
                  <a:rPr lang="en-US" sz="2133" dirty="0"/>
                  <a:t>is only </a:t>
                </a:r>
                <a14:m>
                  <m:oMath xmlns:m="http://schemas.openxmlformats.org/officeDocument/2006/math">
                    <m:r>
                      <a:rPr lang="en-US" sz="2133" i="1">
                        <a:latin typeface="Cambria Math" panose="02040503050406030204" pitchFamily="18" charset="0"/>
                      </a:rPr>
                      <m:t>0.367</m:t>
                    </m:r>
                  </m:oMath>
                </a14:m>
                <a:r>
                  <a:rPr lang="en-US" sz="2133" dirty="0"/>
                  <a:t>, which means very weak correlation (</a:t>
                </a:r>
                <a14:m>
                  <m:oMath xmlns:m="http://schemas.openxmlformats.org/officeDocument/2006/math">
                    <m:r>
                      <a:rPr lang="en-US" sz="2133" i="1">
                        <a:latin typeface="Cambria Math" panose="02040503050406030204" pitchFamily="18" charset="0"/>
                      </a:rPr>
                      <m:t>1</m:t>
                    </m:r>
                  </m:oMath>
                </a14:m>
                <a:r>
                  <a:rPr lang="en-US" sz="2133" dirty="0"/>
                  <a:t> indicates total positive correlation).  </a:t>
                </a:r>
              </a:p>
            </p:txBody>
          </p:sp>
        </mc:Choice>
        <mc:Fallback>
          <p:sp>
            <p:nvSpPr>
              <p:cNvPr id="7" name="Content Placeholder 2">
                <a:extLst>
                  <a:ext uri="{FF2B5EF4-FFF2-40B4-BE49-F238E27FC236}">
                    <a16:creationId xmlns:a16="http://schemas.microsoft.com/office/drawing/2014/main" id="{AD8CB1EF-B95D-B9F4-7225-8A17AA6EFABF}"/>
                  </a:ext>
                </a:extLst>
              </p:cNvPr>
              <p:cNvSpPr>
                <a:spLocks noGrp="1" noRot="1" noChangeAspect="1" noMove="1" noResize="1" noEditPoints="1" noAdjustHandles="1" noChangeArrowheads="1" noChangeShapeType="1" noTextEdit="1"/>
              </p:cNvSpPr>
              <p:nvPr>
                <p:ph sz="quarter" idx="12"/>
              </p:nvPr>
            </p:nvSpPr>
            <p:spPr>
              <a:xfrm>
                <a:off x="764774" y="1499933"/>
                <a:ext cx="11327476" cy="1197179"/>
              </a:xfrm>
              <a:blipFill>
                <a:blip r:embed="rId2"/>
                <a:stretch>
                  <a:fillRect l="-538" t="-5612" r="-753"/>
                </a:stretch>
              </a:blipFill>
            </p:spPr>
            <p:txBody>
              <a:bodyPr/>
              <a:lstStyle/>
              <a:p>
                <a:r>
                  <a:rPr lang="zh-CN" altLang="en-US">
                    <a:noFill/>
                  </a:rPr>
                  <a:t> </a:t>
                </a:r>
              </a:p>
            </p:txBody>
          </p:sp>
        </mc:Fallback>
      </mc:AlternateContent>
      <p:cxnSp>
        <p:nvCxnSpPr>
          <p:cNvPr id="18" name="Straight Arrow Connector 17">
            <a:extLst>
              <a:ext uri="{FF2B5EF4-FFF2-40B4-BE49-F238E27FC236}">
                <a16:creationId xmlns:a16="http://schemas.microsoft.com/office/drawing/2014/main" id="{0FEAD682-7B32-B1E8-5177-9D6A883347F0}"/>
              </a:ext>
            </a:extLst>
          </p:cNvPr>
          <p:cNvCxnSpPr>
            <a:cxnSpLocks/>
            <a:stCxn id="3" idx="3"/>
            <a:endCxn id="8" idx="1"/>
          </p:cNvCxnSpPr>
          <p:nvPr/>
        </p:nvCxnSpPr>
        <p:spPr bwMode="auto">
          <a:xfrm>
            <a:off x="5222788" y="3461882"/>
            <a:ext cx="1518801" cy="45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Multiply 23">
            <a:extLst>
              <a:ext uri="{FF2B5EF4-FFF2-40B4-BE49-F238E27FC236}">
                <a16:creationId xmlns:a16="http://schemas.microsoft.com/office/drawing/2014/main" id="{19704892-2C2E-2698-3BE6-CEB8A7694197}"/>
              </a:ext>
            </a:extLst>
          </p:cNvPr>
          <p:cNvSpPr/>
          <p:nvPr/>
        </p:nvSpPr>
        <p:spPr>
          <a:xfrm>
            <a:off x="5615421" y="3124943"/>
            <a:ext cx="626904" cy="671459"/>
          </a:xfrm>
          <a:prstGeom prst="mathMultiply">
            <a:avLst>
              <a:gd name="adj1" fmla="val 12038"/>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25" name="Content Placeholder 2">
            <a:extLst>
              <a:ext uri="{FF2B5EF4-FFF2-40B4-BE49-F238E27FC236}">
                <a16:creationId xmlns:a16="http://schemas.microsoft.com/office/drawing/2014/main" id="{207A5424-E57A-D6D4-FBBF-8FF3516773FA}"/>
              </a:ext>
            </a:extLst>
          </p:cNvPr>
          <p:cNvSpPr txBox="1">
            <a:spLocks/>
          </p:cNvSpPr>
          <p:nvPr/>
        </p:nvSpPr>
        <p:spPr bwMode="auto">
          <a:xfrm>
            <a:off x="730307" y="5173444"/>
            <a:ext cx="10036505" cy="806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342900" indent="-342900">
              <a:buFont typeface="Arial" panose="020B0604020202020204" pitchFamily="34" charset="0"/>
              <a:buChar char="•"/>
            </a:pPr>
            <a:r>
              <a:rPr lang="en-US" sz="2133" kern="0" dirty="0"/>
              <a:t>2. The MELD score </a:t>
            </a:r>
            <a:r>
              <a:rPr lang="en-US" sz="2133" b="1" kern="0" dirty="0"/>
              <a:t>does not explicitly consider the bias issue</a:t>
            </a:r>
            <a:r>
              <a:rPr lang="en-US" sz="2133" kern="0" dirty="0"/>
              <a:t> in its calculation. The bias may exist across different subgroups in the lab test results.</a:t>
            </a:r>
          </a:p>
        </p:txBody>
      </p:sp>
      <p:sp>
        <p:nvSpPr>
          <p:cNvPr id="3" name="Rectangle 2">
            <a:extLst>
              <a:ext uri="{FF2B5EF4-FFF2-40B4-BE49-F238E27FC236}">
                <a16:creationId xmlns:a16="http://schemas.microsoft.com/office/drawing/2014/main" id="{BEED6D78-623F-AD41-5E67-113ED711D74C}"/>
              </a:ext>
            </a:extLst>
          </p:cNvPr>
          <p:cNvSpPr/>
          <p:nvPr/>
        </p:nvSpPr>
        <p:spPr>
          <a:xfrm>
            <a:off x="3618398" y="3137660"/>
            <a:ext cx="1604389" cy="648443"/>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MELD score</a:t>
            </a:r>
          </a:p>
        </p:txBody>
      </p:sp>
      <p:sp>
        <p:nvSpPr>
          <p:cNvPr id="8" name="Rectangle 7">
            <a:extLst>
              <a:ext uri="{FF2B5EF4-FFF2-40B4-BE49-F238E27FC236}">
                <a16:creationId xmlns:a16="http://schemas.microsoft.com/office/drawing/2014/main" id="{D4618E59-AD2B-FF77-14EB-D3BE5032CB21}"/>
              </a:ext>
            </a:extLst>
          </p:cNvPr>
          <p:cNvSpPr/>
          <p:nvPr/>
        </p:nvSpPr>
        <p:spPr>
          <a:xfrm>
            <a:off x="6741588" y="3142161"/>
            <a:ext cx="1604389" cy="648443"/>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Graft status</a:t>
            </a:r>
          </a:p>
        </p:txBody>
      </p:sp>
      <p:sp>
        <p:nvSpPr>
          <p:cNvPr id="6" name="TextBox 5">
            <a:extLst>
              <a:ext uri="{FF2B5EF4-FFF2-40B4-BE49-F238E27FC236}">
                <a16:creationId xmlns:a16="http://schemas.microsoft.com/office/drawing/2014/main" id="{8B6B1E40-E48A-86E1-3AFA-37E75655459A}"/>
              </a:ext>
            </a:extLst>
          </p:cNvPr>
          <p:cNvSpPr txBox="1"/>
          <p:nvPr/>
        </p:nvSpPr>
        <p:spPr>
          <a:xfrm>
            <a:off x="4056018" y="4350260"/>
            <a:ext cx="4079963" cy="369332"/>
          </a:xfrm>
          <a:prstGeom prst="rect">
            <a:avLst/>
          </a:prstGeom>
          <a:noFill/>
        </p:spPr>
        <p:txBody>
          <a:bodyPr wrap="none" rtlCol="0">
            <a:spAutoFit/>
          </a:bodyPr>
          <a:lstStyle/>
          <a:p>
            <a:r>
              <a:rPr lang="en-US" altLang="zh-CN" dirty="0"/>
              <a:t>90 day risk of death </a:t>
            </a:r>
            <a:r>
              <a:rPr lang="zh-CN" altLang="en-US" dirty="0"/>
              <a:t>≠ </a:t>
            </a:r>
            <a:r>
              <a:rPr lang="en-US" altLang="zh-CN" dirty="0"/>
              <a:t>graft failure rate</a:t>
            </a:r>
          </a:p>
        </p:txBody>
      </p:sp>
      <p:sp>
        <p:nvSpPr>
          <p:cNvPr id="10" name="Slide Number Placeholder 9">
            <a:extLst>
              <a:ext uri="{FF2B5EF4-FFF2-40B4-BE49-F238E27FC236}">
                <a16:creationId xmlns:a16="http://schemas.microsoft.com/office/drawing/2014/main" id="{BD813054-579E-E407-2D7B-2191D3C73120}"/>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17</a:t>
            </a:fld>
            <a:endParaRPr lang="en-US" sz="1333" dirty="0">
              <a:solidFill>
                <a:schemeClr val="tx1">
                  <a:lumMod val="65000"/>
                  <a:lumOff val="35000"/>
                </a:schemeClr>
              </a:solidFill>
            </a:endParaRPr>
          </a:p>
        </p:txBody>
      </p:sp>
    </p:spTree>
    <p:extLst>
      <p:ext uri="{BB962C8B-B14F-4D97-AF65-F5344CB8AC3E}">
        <p14:creationId xmlns:p14="http://schemas.microsoft.com/office/powerpoint/2010/main" val="407075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BA35E-B6A0-DAD8-6352-5BE460DA41B0}"/>
              </a:ext>
            </a:extLst>
          </p:cNvPr>
          <p:cNvSpPr>
            <a:spLocks noGrp="1"/>
          </p:cNvSpPr>
          <p:nvPr>
            <p:ph type="title"/>
          </p:nvPr>
        </p:nvSpPr>
        <p:spPr>
          <a:xfrm>
            <a:off x="730307" y="518949"/>
            <a:ext cx="10572999" cy="444567"/>
          </a:xfrm>
        </p:spPr>
        <p:txBody>
          <a:bodyPr>
            <a:normAutofit fontScale="90000"/>
          </a:bodyPr>
          <a:lstStyle/>
          <a:p>
            <a:r>
              <a:rPr lang="en-US" altLang="zh-CN" dirty="0"/>
              <a:t>No prediction power on if patient donor are matching</a:t>
            </a:r>
            <a:endParaRPr lang="zh-CN" altLang="en-US" dirty="0"/>
          </a:p>
        </p:txBody>
      </p:sp>
      <p:pic>
        <p:nvPicPr>
          <p:cNvPr id="5" name="Content Placeholder 4">
            <a:extLst>
              <a:ext uri="{FF2B5EF4-FFF2-40B4-BE49-F238E27FC236}">
                <a16:creationId xmlns:a16="http://schemas.microsoft.com/office/drawing/2014/main" id="{E3EBC536-34D6-20F3-BEB9-C832663B9C4D}"/>
              </a:ext>
            </a:extLst>
          </p:cNvPr>
          <p:cNvPicPr>
            <a:picLocks noGrp="1" noChangeAspect="1"/>
          </p:cNvPicPr>
          <p:nvPr>
            <p:ph sz="quarter" idx="12"/>
          </p:nvPr>
        </p:nvPicPr>
        <p:blipFill>
          <a:blip r:embed="rId2"/>
          <a:stretch>
            <a:fillRect/>
          </a:stretch>
        </p:blipFill>
        <p:spPr>
          <a:xfrm>
            <a:off x="1841355" y="1252538"/>
            <a:ext cx="8517227" cy="4760912"/>
          </a:xfrm>
        </p:spPr>
      </p:pic>
      <p:cxnSp>
        <p:nvCxnSpPr>
          <p:cNvPr id="7" name="Straight Connector 6">
            <a:extLst>
              <a:ext uri="{FF2B5EF4-FFF2-40B4-BE49-F238E27FC236}">
                <a16:creationId xmlns:a16="http://schemas.microsoft.com/office/drawing/2014/main" id="{6E99F10D-FD3A-AE0D-83CC-C7DE1B24B6FD}"/>
              </a:ext>
            </a:extLst>
          </p:cNvPr>
          <p:cNvCxnSpPr/>
          <p:nvPr/>
        </p:nvCxnSpPr>
        <p:spPr>
          <a:xfrm>
            <a:off x="2247441" y="4087258"/>
            <a:ext cx="12669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B72957B7-AD4E-5877-B5DC-FC4D15F3C515}"/>
              </a:ext>
            </a:extLst>
          </p:cNvPr>
          <p:cNvCxnSpPr/>
          <p:nvPr/>
        </p:nvCxnSpPr>
        <p:spPr>
          <a:xfrm>
            <a:off x="2247441" y="4294742"/>
            <a:ext cx="12669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33815F9-D84F-E788-0C3E-35BF66B29124}"/>
              </a:ext>
            </a:extLst>
          </p:cNvPr>
          <p:cNvCxnSpPr/>
          <p:nvPr/>
        </p:nvCxnSpPr>
        <p:spPr>
          <a:xfrm>
            <a:off x="4294742" y="4482029"/>
            <a:ext cx="12669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DF1B268-FBC3-214E-715A-33DD418BB673}"/>
              </a:ext>
            </a:extLst>
          </p:cNvPr>
          <p:cNvCxnSpPr>
            <a:cxnSpLocks/>
          </p:cNvCxnSpPr>
          <p:nvPr/>
        </p:nvCxnSpPr>
        <p:spPr>
          <a:xfrm>
            <a:off x="4294742" y="4876800"/>
            <a:ext cx="73996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4968F33-6974-0AD9-D766-59E140377169}"/>
              </a:ext>
            </a:extLst>
          </p:cNvPr>
          <p:cNvCxnSpPr>
            <a:cxnSpLocks/>
          </p:cNvCxnSpPr>
          <p:nvPr/>
        </p:nvCxnSpPr>
        <p:spPr>
          <a:xfrm>
            <a:off x="4294742" y="5040216"/>
            <a:ext cx="62979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D955E7-BA15-B245-A29E-613039D98554}"/>
              </a:ext>
            </a:extLst>
          </p:cNvPr>
          <p:cNvCxnSpPr>
            <a:cxnSpLocks/>
          </p:cNvCxnSpPr>
          <p:nvPr/>
        </p:nvCxnSpPr>
        <p:spPr>
          <a:xfrm>
            <a:off x="2089972" y="2445745"/>
            <a:ext cx="1975252"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D56ED9A-FAE2-9239-92C2-4A6DBFC37919}"/>
              </a:ext>
            </a:extLst>
          </p:cNvPr>
          <p:cNvSpPr txBox="1"/>
          <p:nvPr/>
        </p:nvSpPr>
        <p:spPr>
          <a:xfrm>
            <a:off x="929429" y="6220933"/>
            <a:ext cx="7043916" cy="369332"/>
          </a:xfrm>
          <a:prstGeom prst="rect">
            <a:avLst/>
          </a:prstGeom>
          <a:noFill/>
        </p:spPr>
        <p:txBody>
          <a:bodyPr wrap="none" rtlCol="0">
            <a:spAutoFit/>
          </a:bodyPr>
          <a:lstStyle/>
          <a:p>
            <a:r>
              <a:rPr lang="en-US" altLang="zh-CN" dirty="0"/>
              <a:t>Propose: A scoring system with: 1</a:t>
            </a:r>
            <a:r>
              <a:rPr lang="en-US" altLang="zh-CN" dirty="0">
                <a:solidFill>
                  <a:srgbClr val="00B050"/>
                </a:solidFill>
              </a:rPr>
              <a:t>) known graft failure rate</a:t>
            </a:r>
            <a:r>
              <a:rPr lang="en-US" altLang="zh-CN" dirty="0"/>
              <a:t>; 2) </a:t>
            </a:r>
            <a:r>
              <a:rPr lang="en-US" altLang="zh-CN" dirty="0">
                <a:solidFill>
                  <a:srgbClr val="00B050"/>
                </a:solidFill>
              </a:rPr>
              <a:t>equity</a:t>
            </a:r>
            <a:r>
              <a:rPr lang="en-US" altLang="zh-CN" dirty="0"/>
              <a:t>  </a:t>
            </a:r>
            <a:endParaRPr lang="zh-CN" altLang="en-US" dirty="0"/>
          </a:p>
        </p:txBody>
      </p:sp>
      <p:sp>
        <p:nvSpPr>
          <p:cNvPr id="17" name="Slide Number Placeholder 16">
            <a:extLst>
              <a:ext uri="{FF2B5EF4-FFF2-40B4-BE49-F238E27FC236}">
                <a16:creationId xmlns:a16="http://schemas.microsoft.com/office/drawing/2014/main" id="{8DD0BA9C-BFF0-8822-D82D-469AF8D49225}"/>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18</a:t>
            </a:fld>
            <a:endParaRPr lang="en-US" sz="1333">
              <a:solidFill>
                <a:schemeClr val="tx1">
                  <a:lumMod val="65000"/>
                  <a:lumOff val="35000"/>
                </a:schemeClr>
              </a:solidFill>
            </a:endParaRPr>
          </a:p>
        </p:txBody>
      </p:sp>
    </p:spTree>
    <p:extLst>
      <p:ext uri="{BB962C8B-B14F-4D97-AF65-F5344CB8AC3E}">
        <p14:creationId xmlns:p14="http://schemas.microsoft.com/office/powerpoint/2010/main" val="250194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57FE-46E8-202E-33CF-C9FCB7D9D672}"/>
              </a:ext>
            </a:extLst>
          </p:cNvPr>
          <p:cNvSpPr>
            <a:spLocks noGrp="1"/>
          </p:cNvSpPr>
          <p:nvPr>
            <p:ph type="title"/>
          </p:nvPr>
        </p:nvSpPr>
        <p:spPr>
          <a:xfrm>
            <a:off x="730307" y="536731"/>
            <a:ext cx="9045261" cy="426784"/>
          </a:xfrm>
        </p:spPr>
        <p:txBody>
          <a:bodyPr>
            <a:normAutofit fontScale="90000"/>
          </a:bodyPr>
          <a:lstStyle/>
          <a:p>
            <a:r>
              <a:rPr lang="en-US" dirty="0"/>
              <a:t>A Two-step Debiasing Framework</a:t>
            </a:r>
          </a:p>
        </p:txBody>
      </p:sp>
      <p:pic>
        <p:nvPicPr>
          <p:cNvPr id="10" name="Picture 9">
            <a:extLst>
              <a:ext uri="{FF2B5EF4-FFF2-40B4-BE49-F238E27FC236}">
                <a16:creationId xmlns:a16="http://schemas.microsoft.com/office/drawing/2014/main" id="{B6286238-366F-3698-B4DD-78A766E83948}"/>
              </a:ext>
            </a:extLst>
          </p:cNvPr>
          <p:cNvPicPr>
            <a:picLocks noChangeAspect="1"/>
          </p:cNvPicPr>
          <p:nvPr/>
        </p:nvPicPr>
        <p:blipFill>
          <a:blip r:embed="rId3"/>
          <a:stretch>
            <a:fillRect/>
          </a:stretch>
        </p:blipFill>
        <p:spPr>
          <a:xfrm>
            <a:off x="728185" y="1347349"/>
            <a:ext cx="10363200" cy="4420460"/>
          </a:xfrm>
          <a:prstGeom prst="rect">
            <a:avLst/>
          </a:prstGeom>
        </p:spPr>
      </p:pic>
      <p:sp>
        <p:nvSpPr>
          <p:cNvPr id="3" name="Rectangle 2">
            <a:extLst>
              <a:ext uri="{FF2B5EF4-FFF2-40B4-BE49-F238E27FC236}">
                <a16:creationId xmlns:a16="http://schemas.microsoft.com/office/drawing/2014/main" id="{7D44E088-72FE-71CF-A185-A92987415B58}"/>
              </a:ext>
            </a:extLst>
          </p:cNvPr>
          <p:cNvSpPr/>
          <p:nvPr/>
        </p:nvSpPr>
        <p:spPr>
          <a:xfrm>
            <a:off x="5252938" y="1564767"/>
            <a:ext cx="288881" cy="129481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9" name="Rectangle 8">
            <a:extLst>
              <a:ext uri="{FF2B5EF4-FFF2-40B4-BE49-F238E27FC236}">
                <a16:creationId xmlns:a16="http://schemas.microsoft.com/office/drawing/2014/main" id="{3C52F16E-A167-FA2D-7F9B-CD1E1B6E8007}"/>
              </a:ext>
            </a:extLst>
          </p:cNvPr>
          <p:cNvSpPr/>
          <p:nvPr/>
        </p:nvSpPr>
        <p:spPr>
          <a:xfrm>
            <a:off x="5256634" y="3763022"/>
            <a:ext cx="288881" cy="1294812"/>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6" name="Slide Number Placeholder 5">
            <a:extLst>
              <a:ext uri="{FF2B5EF4-FFF2-40B4-BE49-F238E27FC236}">
                <a16:creationId xmlns:a16="http://schemas.microsoft.com/office/drawing/2014/main" id="{1CFD1E84-3BCE-A28D-471F-14DE2AE8BD32}"/>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19</a:t>
            </a:fld>
            <a:endParaRPr lang="en-US" sz="1333">
              <a:solidFill>
                <a:schemeClr val="tx1">
                  <a:lumMod val="65000"/>
                  <a:lumOff val="35000"/>
                </a:schemeClr>
              </a:solidFill>
            </a:endParaRPr>
          </a:p>
        </p:txBody>
      </p:sp>
    </p:spTree>
    <p:extLst>
      <p:ext uri="{BB962C8B-B14F-4D97-AF65-F5344CB8AC3E}">
        <p14:creationId xmlns:p14="http://schemas.microsoft.com/office/powerpoint/2010/main" val="2498018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40DB0-054D-7823-A538-F37507E10C99}"/>
              </a:ext>
            </a:extLst>
          </p:cNvPr>
          <p:cNvPicPr>
            <a:picLocks noChangeAspect="1"/>
          </p:cNvPicPr>
          <p:nvPr/>
        </p:nvPicPr>
        <p:blipFill>
          <a:blip r:embed="rId3">
            <a:alphaModFix amt="70000"/>
          </a:blip>
          <a:stretch>
            <a:fillRect/>
          </a:stretch>
        </p:blipFill>
        <p:spPr>
          <a:xfrm>
            <a:off x="293461" y="1190851"/>
            <a:ext cx="7105650" cy="1457325"/>
          </a:xfrm>
          <a:prstGeom prst="rect">
            <a:avLst/>
          </a:prstGeom>
        </p:spPr>
      </p:pic>
      <p:pic>
        <p:nvPicPr>
          <p:cNvPr id="5" name="Picture 4">
            <a:extLst>
              <a:ext uri="{FF2B5EF4-FFF2-40B4-BE49-F238E27FC236}">
                <a16:creationId xmlns:a16="http://schemas.microsoft.com/office/drawing/2014/main" id="{AFD7D942-6582-79FB-D214-14E06AC0EE22}"/>
              </a:ext>
            </a:extLst>
          </p:cNvPr>
          <p:cNvPicPr>
            <a:picLocks noChangeAspect="1"/>
          </p:cNvPicPr>
          <p:nvPr/>
        </p:nvPicPr>
        <p:blipFill>
          <a:blip r:embed="rId4">
            <a:alphaModFix amt="70000"/>
          </a:blip>
          <a:stretch>
            <a:fillRect/>
          </a:stretch>
        </p:blipFill>
        <p:spPr>
          <a:xfrm>
            <a:off x="898978" y="2648176"/>
            <a:ext cx="7200900" cy="1371600"/>
          </a:xfrm>
          <a:prstGeom prst="rect">
            <a:avLst/>
          </a:prstGeom>
        </p:spPr>
      </p:pic>
      <p:pic>
        <p:nvPicPr>
          <p:cNvPr id="7" name="Picture 6">
            <a:extLst>
              <a:ext uri="{FF2B5EF4-FFF2-40B4-BE49-F238E27FC236}">
                <a16:creationId xmlns:a16="http://schemas.microsoft.com/office/drawing/2014/main" id="{323F4508-A67B-4151-0827-34763DB813C7}"/>
              </a:ext>
            </a:extLst>
          </p:cNvPr>
          <p:cNvPicPr>
            <a:picLocks noChangeAspect="1"/>
          </p:cNvPicPr>
          <p:nvPr/>
        </p:nvPicPr>
        <p:blipFill>
          <a:blip r:embed="rId5">
            <a:alphaModFix amt="70000"/>
          </a:blip>
          <a:stretch>
            <a:fillRect/>
          </a:stretch>
        </p:blipFill>
        <p:spPr>
          <a:xfrm>
            <a:off x="398236" y="4105501"/>
            <a:ext cx="7000875" cy="1428750"/>
          </a:xfrm>
          <a:prstGeom prst="rect">
            <a:avLst/>
          </a:prstGeom>
        </p:spPr>
      </p:pic>
      <p:pic>
        <p:nvPicPr>
          <p:cNvPr id="9" name="Picture 8">
            <a:extLst>
              <a:ext uri="{FF2B5EF4-FFF2-40B4-BE49-F238E27FC236}">
                <a16:creationId xmlns:a16="http://schemas.microsoft.com/office/drawing/2014/main" id="{D7B754BB-6572-C9D4-6298-0259CBF7EE07}"/>
              </a:ext>
            </a:extLst>
          </p:cNvPr>
          <p:cNvPicPr>
            <a:picLocks noChangeAspect="1"/>
          </p:cNvPicPr>
          <p:nvPr/>
        </p:nvPicPr>
        <p:blipFill>
          <a:blip r:embed="rId6">
            <a:alphaModFix amt="70000"/>
          </a:blip>
          <a:stretch>
            <a:fillRect/>
          </a:stretch>
        </p:blipFill>
        <p:spPr>
          <a:xfrm>
            <a:off x="1197655" y="5268912"/>
            <a:ext cx="7038975" cy="1400175"/>
          </a:xfrm>
          <a:prstGeom prst="rect">
            <a:avLst/>
          </a:prstGeom>
        </p:spPr>
      </p:pic>
      <p:pic>
        <p:nvPicPr>
          <p:cNvPr id="11" name="Picture 10">
            <a:extLst>
              <a:ext uri="{FF2B5EF4-FFF2-40B4-BE49-F238E27FC236}">
                <a16:creationId xmlns:a16="http://schemas.microsoft.com/office/drawing/2014/main" id="{FC89B386-F889-57B2-5DF5-C459FF2D970E}"/>
              </a:ext>
            </a:extLst>
          </p:cNvPr>
          <p:cNvPicPr>
            <a:picLocks noChangeAspect="1"/>
          </p:cNvPicPr>
          <p:nvPr/>
        </p:nvPicPr>
        <p:blipFill>
          <a:blip r:embed="rId7">
            <a:alphaModFix amt="70000"/>
          </a:blip>
          <a:stretch>
            <a:fillRect/>
          </a:stretch>
        </p:blipFill>
        <p:spPr>
          <a:xfrm>
            <a:off x="4916714" y="1758269"/>
            <a:ext cx="6981825" cy="1457325"/>
          </a:xfrm>
          <a:prstGeom prst="rect">
            <a:avLst/>
          </a:prstGeom>
        </p:spPr>
      </p:pic>
      <p:pic>
        <p:nvPicPr>
          <p:cNvPr id="15" name="Picture 14">
            <a:extLst>
              <a:ext uri="{FF2B5EF4-FFF2-40B4-BE49-F238E27FC236}">
                <a16:creationId xmlns:a16="http://schemas.microsoft.com/office/drawing/2014/main" id="{B0BFCD4B-4463-1811-1349-24C5995426D0}"/>
              </a:ext>
            </a:extLst>
          </p:cNvPr>
          <p:cNvPicPr>
            <a:picLocks noChangeAspect="1"/>
          </p:cNvPicPr>
          <p:nvPr/>
        </p:nvPicPr>
        <p:blipFill>
          <a:blip r:embed="rId8">
            <a:alphaModFix amt="70000"/>
          </a:blip>
          <a:stretch>
            <a:fillRect/>
          </a:stretch>
        </p:blipFill>
        <p:spPr>
          <a:xfrm>
            <a:off x="5067526" y="3690483"/>
            <a:ext cx="6962775" cy="1219200"/>
          </a:xfrm>
          <a:prstGeom prst="rect">
            <a:avLst/>
          </a:prstGeom>
        </p:spPr>
      </p:pic>
      <p:pic>
        <p:nvPicPr>
          <p:cNvPr id="17" name="Picture 16">
            <a:extLst>
              <a:ext uri="{FF2B5EF4-FFF2-40B4-BE49-F238E27FC236}">
                <a16:creationId xmlns:a16="http://schemas.microsoft.com/office/drawing/2014/main" id="{6A42A8D8-E293-F359-D0DD-E14FAE701C86}"/>
              </a:ext>
            </a:extLst>
          </p:cNvPr>
          <p:cNvPicPr>
            <a:picLocks noChangeAspect="1"/>
          </p:cNvPicPr>
          <p:nvPr/>
        </p:nvPicPr>
        <p:blipFill>
          <a:blip r:embed="rId9">
            <a:alphaModFix amt="70000"/>
          </a:blip>
          <a:stretch>
            <a:fillRect/>
          </a:stretch>
        </p:blipFill>
        <p:spPr>
          <a:xfrm>
            <a:off x="5820000" y="5893480"/>
            <a:ext cx="5457825" cy="885825"/>
          </a:xfrm>
          <a:prstGeom prst="rect">
            <a:avLst/>
          </a:prstGeom>
        </p:spPr>
      </p:pic>
      <p:sp>
        <p:nvSpPr>
          <p:cNvPr id="18" name="TextBox 17">
            <a:extLst>
              <a:ext uri="{FF2B5EF4-FFF2-40B4-BE49-F238E27FC236}">
                <a16:creationId xmlns:a16="http://schemas.microsoft.com/office/drawing/2014/main" id="{611AA521-94EE-A86D-9077-2CA29A4DDEDB}"/>
              </a:ext>
            </a:extLst>
          </p:cNvPr>
          <p:cNvSpPr txBox="1"/>
          <p:nvPr/>
        </p:nvSpPr>
        <p:spPr>
          <a:xfrm>
            <a:off x="2685143" y="220643"/>
            <a:ext cx="7420621" cy="707886"/>
          </a:xfrm>
          <a:prstGeom prst="rect">
            <a:avLst/>
          </a:prstGeom>
          <a:noFill/>
        </p:spPr>
        <p:txBody>
          <a:bodyPr wrap="none" rtlCol="0">
            <a:spAutoFit/>
          </a:bodyPr>
          <a:lstStyle/>
          <a:p>
            <a:r>
              <a:rPr lang="en-US" altLang="zh-CN" sz="4000" dirty="0">
                <a:latin typeface="+mj-lt"/>
              </a:rPr>
              <a:t>Algorithmic Bias in the Headlines</a:t>
            </a:r>
            <a:endParaRPr lang="zh-CN" altLang="en-US" sz="4000" dirty="0">
              <a:latin typeface="+mj-lt"/>
            </a:endParaRPr>
          </a:p>
        </p:txBody>
      </p:sp>
      <p:sp>
        <p:nvSpPr>
          <p:cNvPr id="19" name="Slide Number Placeholder 18">
            <a:extLst>
              <a:ext uri="{FF2B5EF4-FFF2-40B4-BE49-F238E27FC236}">
                <a16:creationId xmlns:a16="http://schemas.microsoft.com/office/drawing/2014/main" id="{3D5C62D2-F859-30A1-924C-10075A4BF798}"/>
              </a:ext>
            </a:extLst>
          </p:cNvPr>
          <p:cNvSpPr>
            <a:spLocks noGrp="1"/>
          </p:cNvSpPr>
          <p:nvPr>
            <p:ph type="sldNum" sz="quarter" idx="12"/>
          </p:nvPr>
        </p:nvSpPr>
        <p:spPr/>
        <p:txBody>
          <a:bodyPr/>
          <a:lstStyle/>
          <a:p>
            <a:fld id="{38D2745D-0E60-4561-A7E7-B8CAA75BBD9D}" type="slidenum">
              <a:rPr lang="zh-CN" altLang="en-US" smtClean="0"/>
              <a:t>2</a:t>
            </a:fld>
            <a:endParaRPr lang="zh-CN" altLang="en-US"/>
          </a:p>
        </p:txBody>
      </p:sp>
    </p:spTree>
    <p:extLst>
      <p:ext uri="{BB962C8B-B14F-4D97-AF65-F5344CB8AC3E}">
        <p14:creationId xmlns:p14="http://schemas.microsoft.com/office/powerpoint/2010/main" val="3618609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57FE-46E8-202E-33CF-C9FCB7D9D672}"/>
              </a:ext>
            </a:extLst>
          </p:cNvPr>
          <p:cNvSpPr>
            <a:spLocks noGrp="1"/>
          </p:cNvSpPr>
          <p:nvPr>
            <p:ph type="title"/>
          </p:nvPr>
        </p:nvSpPr>
        <p:spPr>
          <a:xfrm>
            <a:off x="730307" y="536731"/>
            <a:ext cx="9045261" cy="426784"/>
          </a:xfrm>
        </p:spPr>
        <p:txBody>
          <a:bodyPr>
            <a:normAutofit fontScale="90000"/>
          </a:bodyPr>
          <a:lstStyle/>
          <a:p>
            <a:r>
              <a:rPr lang="en-US" dirty="0"/>
              <a:t>A Two-step Debiasing Framework</a:t>
            </a:r>
          </a:p>
        </p:txBody>
      </p:sp>
      <p:pic>
        <p:nvPicPr>
          <p:cNvPr id="10" name="Picture 9">
            <a:extLst>
              <a:ext uri="{FF2B5EF4-FFF2-40B4-BE49-F238E27FC236}">
                <a16:creationId xmlns:a16="http://schemas.microsoft.com/office/drawing/2014/main" id="{B6286238-366F-3698-B4DD-78A766E83948}"/>
              </a:ext>
            </a:extLst>
          </p:cNvPr>
          <p:cNvPicPr>
            <a:picLocks noChangeAspect="1"/>
          </p:cNvPicPr>
          <p:nvPr/>
        </p:nvPicPr>
        <p:blipFill>
          <a:blip r:embed="rId3"/>
          <a:stretch>
            <a:fillRect/>
          </a:stretch>
        </p:blipFill>
        <p:spPr>
          <a:xfrm>
            <a:off x="728185" y="1347349"/>
            <a:ext cx="10363200" cy="4420460"/>
          </a:xfrm>
          <a:prstGeom prst="rect">
            <a:avLst/>
          </a:prstGeom>
        </p:spPr>
      </p:pic>
      <p:sp>
        <p:nvSpPr>
          <p:cNvPr id="3" name="Rectangle 2">
            <a:extLst>
              <a:ext uri="{FF2B5EF4-FFF2-40B4-BE49-F238E27FC236}">
                <a16:creationId xmlns:a16="http://schemas.microsoft.com/office/drawing/2014/main" id="{7D44E088-72FE-71CF-A185-A92987415B58}"/>
              </a:ext>
            </a:extLst>
          </p:cNvPr>
          <p:cNvSpPr/>
          <p:nvPr/>
        </p:nvSpPr>
        <p:spPr>
          <a:xfrm>
            <a:off x="5025534" y="5529420"/>
            <a:ext cx="4046141" cy="248721"/>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7" name="TextBox 6">
            <a:extLst>
              <a:ext uri="{FF2B5EF4-FFF2-40B4-BE49-F238E27FC236}">
                <a16:creationId xmlns:a16="http://schemas.microsoft.com/office/drawing/2014/main" id="{FA7670F5-9161-19B3-91ED-D1DBB825623E}"/>
              </a:ext>
            </a:extLst>
          </p:cNvPr>
          <p:cNvSpPr txBox="1"/>
          <p:nvPr/>
        </p:nvSpPr>
        <p:spPr>
          <a:xfrm>
            <a:off x="6200986" y="5778141"/>
            <a:ext cx="2178241" cy="379656"/>
          </a:xfrm>
          <a:prstGeom prst="rect">
            <a:avLst/>
          </a:prstGeom>
          <a:noFill/>
        </p:spPr>
        <p:txBody>
          <a:bodyPr wrap="square" rtlCol="0">
            <a:spAutoFit/>
          </a:bodyPr>
          <a:lstStyle/>
          <a:p>
            <a:r>
              <a:rPr lang="en-US" sz="1867" dirty="0">
                <a:solidFill>
                  <a:srgbClr val="C00000"/>
                </a:solidFill>
              </a:rPr>
              <a:t>Debiasing step 1</a:t>
            </a:r>
          </a:p>
        </p:txBody>
      </p:sp>
      <p:sp>
        <p:nvSpPr>
          <p:cNvPr id="12" name="Slide Number Placeholder 11">
            <a:extLst>
              <a:ext uri="{FF2B5EF4-FFF2-40B4-BE49-F238E27FC236}">
                <a16:creationId xmlns:a16="http://schemas.microsoft.com/office/drawing/2014/main" id="{6329A12D-4F99-88D2-495F-E3E8C7E5E1C6}"/>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20</a:t>
            </a:fld>
            <a:endParaRPr lang="en-US" sz="1333">
              <a:solidFill>
                <a:schemeClr val="tx1">
                  <a:lumMod val="65000"/>
                  <a:lumOff val="35000"/>
                </a:schemeClr>
              </a:solidFill>
            </a:endParaRPr>
          </a:p>
        </p:txBody>
      </p:sp>
    </p:spTree>
    <p:extLst>
      <p:ext uri="{BB962C8B-B14F-4D97-AF65-F5344CB8AC3E}">
        <p14:creationId xmlns:p14="http://schemas.microsoft.com/office/powerpoint/2010/main" val="942940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57FE-46E8-202E-33CF-C9FCB7D9D672}"/>
              </a:ext>
            </a:extLst>
          </p:cNvPr>
          <p:cNvSpPr>
            <a:spLocks noGrp="1"/>
          </p:cNvSpPr>
          <p:nvPr>
            <p:ph type="title"/>
          </p:nvPr>
        </p:nvSpPr>
        <p:spPr>
          <a:xfrm>
            <a:off x="730307" y="536731"/>
            <a:ext cx="9045261" cy="426784"/>
          </a:xfrm>
        </p:spPr>
        <p:txBody>
          <a:bodyPr>
            <a:normAutofit fontScale="90000"/>
          </a:bodyPr>
          <a:lstStyle/>
          <a:p>
            <a:r>
              <a:rPr lang="en-US" dirty="0"/>
              <a:t>A Two-step Debiasing Framework</a:t>
            </a:r>
          </a:p>
        </p:txBody>
      </p:sp>
      <p:pic>
        <p:nvPicPr>
          <p:cNvPr id="10" name="Picture 9">
            <a:extLst>
              <a:ext uri="{FF2B5EF4-FFF2-40B4-BE49-F238E27FC236}">
                <a16:creationId xmlns:a16="http://schemas.microsoft.com/office/drawing/2014/main" id="{B6286238-366F-3698-B4DD-78A766E83948}"/>
              </a:ext>
            </a:extLst>
          </p:cNvPr>
          <p:cNvPicPr>
            <a:picLocks noChangeAspect="1"/>
          </p:cNvPicPr>
          <p:nvPr/>
        </p:nvPicPr>
        <p:blipFill>
          <a:blip r:embed="rId2"/>
          <a:stretch>
            <a:fillRect/>
          </a:stretch>
        </p:blipFill>
        <p:spPr>
          <a:xfrm>
            <a:off x="728185" y="1347349"/>
            <a:ext cx="10363200" cy="4420460"/>
          </a:xfrm>
          <a:prstGeom prst="rect">
            <a:avLst/>
          </a:prstGeom>
        </p:spPr>
      </p:pic>
      <p:sp>
        <p:nvSpPr>
          <p:cNvPr id="6" name="Rectangle 5">
            <a:extLst>
              <a:ext uri="{FF2B5EF4-FFF2-40B4-BE49-F238E27FC236}">
                <a16:creationId xmlns:a16="http://schemas.microsoft.com/office/drawing/2014/main" id="{C155E623-426D-3C7D-CA1E-D4AE04533D14}"/>
              </a:ext>
            </a:extLst>
          </p:cNvPr>
          <p:cNvSpPr/>
          <p:nvPr/>
        </p:nvSpPr>
        <p:spPr>
          <a:xfrm>
            <a:off x="9664931" y="3017004"/>
            <a:ext cx="1438428" cy="702589"/>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8" name="TextBox 7">
            <a:extLst>
              <a:ext uri="{FF2B5EF4-FFF2-40B4-BE49-F238E27FC236}">
                <a16:creationId xmlns:a16="http://schemas.microsoft.com/office/drawing/2014/main" id="{732B21AC-2C35-E917-B2B9-7F8C999BC5C7}"/>
              </a:ext>
            </a:extLst>
          </p:cNvPr>
          <p:cNvSpPr txBox="1"/>
          <p:nvPr/>
        </p:nvSpPr>
        <p:spPr>
          <a:xfrm>
            <a:off x="10891877" y="3080187"/>
            <a:ext cx="1549831" cy="666977"/>
          </a:xfrm>
          <a:prstGeom prst="rect">
            <a:avLst/>
          </a:prstGeom>
          <a:noFill/>
        </p:spPr>
        <p:txBody>
          <a:bodyPr wrap="square" rtlCol="0">
            <a:spAutoFit/>
          </a:bodyPr>
          <a:lstStyle/>
          <a:p>
            <a:pPr algn="ctr"/>
            <a:r>
              <a:rPr lang="en-US" sz="1867" dirty="0">
                <a:solidFill>
                  <a:srgbClr val="C00000"/>
                </a:solidFill>
              </a:rPr>
              <a:t>Debiasing step 2</a:t>
            </a:r>
          </a:p>
        </p:txBody>
      </p:sp>
      <p:sp>
        <p:nvSpPr>
          <p:cNvPr id="9" name="Slide Number Placeholder 8">
            <a:extLst>
              <a:ext uri="{FF2B5EF4-FFF2-40B4-BE49-F238E27FC236}">
                <a16:creationId xmlns:a16="http://schemas.microsoft.com/office/drawing/2014/main" id="{4F1F9550-86FF-FF1B-BEDC-04E6A45A899B}"/>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21</a:t>
            </a:fld>
            <a:endParaRPr lang="en-US" sz="1333" dirty="0">
              <a:solidFill>
                <a:schemeClr val="tx1">
                  <a:lumMod val="65000"/>
                  <a:lumOff val="35000"/>
                </a:schemeClr>
              </a:solidFill>
            </a:endParaRPr>
          </a:p>
        </p:txBody>
      </p:sp>
    </p:spTree>
    <p:extLst>
      <p:ext uri="{BB962C8B-B14F-4D97-AF65-F5344CB8AC3E}">
        <p14:creationId xmlns:p14="http://schemas.microsoft.com/office/powerpoint/2010/main" val="61146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C54521-C046-0BBF-8EF1-2B5DC7567DF8}"/>
              </a:ext>
            </a:extLst>
          </p:cNvPr>
          <p:cNvPicPr>
            <a:picLocks noChangeAspect="1"/>
          </p:cNvPicPr>
          <p:nvPr/>
        </p:nvPicPr>
        <p:blipFill>
          <a:blip r:embed="rId2"/>
          <a:stretch>
            <a:fillRect/>
          </a:stretch>
        </p:blipFill>
        <p:spPr>
          <a:xfrm>
            <a:off x="1293584" y="3741479"/>
            <a:ext cx="9364037" cy="1021245"/>
          </a:xfrm>
          <a:prstGeom prst="rect">
            <a:avLst/>
          </a:prstGeom>
        </p:spPr>
      </p:pic>
      <p:sp>
        <p:nvSpPr>
          <p:cNvPr id="2" name="Title 1">
            <a:extLst>
              <a:ext uri="{FF2B5EF4-FFF2-40B4-BE49-F238E27FC236}">
                <a16:creationId xmlns:a16="http://schemas.microsoft.com/office/drawing/2014/main" id="{C06036D0-3777-2194-A341-39CB6B17D334}"/>
              </a:ext>
            </a:extLst>
          </p:cNvPr>
          <p:cNvSpPr>
            <a:spLocks noGrp="1"/>
          </p:cNvSpPr>
          <p:nvPr>
            <p:ph type="title"/>
          </p:nvPr>
        </p:nvSpPr>
        <p:spPr>
          <a:xfrm>
            <a:off x="730307" y="536731"/>
            <a:ext cx="11017780" cy="426784"/>
          </a:xfrm>
        </p:spPr>
        <p:txBody>
          <a:bodyPr>
            <a:normAutofit fontScale="90000"/>
          </a:bodyPr>
          <a:lstStyle/>
          <a:p>
            <a:r>
              <a:rPr lang="en-US" dirty="0"/>
              <a:t>Knowledge Distillation for Fair Embedding</a:t>
            </a:r>
          </a:p>
        </p:txBody>
      </p:sp>
      <p:sp>
        <p:nvSpPr>
          <p:cNvPr id="14" name="Rectangle 13">
            <a:extLst>
              <a:ext uri="{FF2B5EF4-FFF2-40B4-BE49-F238E27FC236}">
                <a16:creationId xmlns:a16="http://schemas.microsoft.com/office/drawing/2014/main" id="{483E4176-D487-8070-0D09-36F6D55CB119}"/>
              </a:ext>
            </a:extLst>
          </p:cNvPr>
          <p:cNvSpPr/>
          <p:nvPr/>
        </p:nvSpPr>
        <p:spPr>
          <a:xfrm>
            <a:off x="2788574" y="3985789"/>
            <a:ext cx="3045340" cy="53201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5" name="Rectangle 14">
            <a:extLst>
              <a:ext uri="{FF2B5EF4-FFF2-40B4-BE49-F238E27FC236}">
                <a16:creationId xmlns:a16="http://schemas.microsoft.com/office/drawing/2014/main" id="{7C425B3E-7862-A885-E417-962E0D7EA8EE}"/>
              </a:ext>
            </a:extLst>
          </p:cNvPr>
          <p:cNvSpPr/>
          <p:nvPr/>
        </p:nvSpPr>
        <p:spPr>
          <a:xfrm>
            <a:off x="7072760" y="3985789"/>
            <a:ext cx="3584861" cy="53201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6" name="Content Placeholder 2">
            <a:extLst>
              <a:ext uri="{FF2B5EF4-FFF2-40B4-BE49-F238E27FC236}">
                <a16:creationId xmlns:a16="http://schemas.microsoft.com/office/drawing/2014/main" id="{71B99082-F3F7-B196-DDA4-B36183FAFCF7}"/>
              </a:ext>
            </a:extLst>
          </p:cNvPr>
          <p:cNvSpPr txBox="1">
            <a:spLocks/>
          </p:cNvSpPr>
          <p:nvPr/>
        </p:nvSpPr>
        <p:spPr bwMode="auto">
          <a:xfrm>
            <a:off x="2810153" y="4739472"/>
            <a:ext cx="3221263"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altLang="zh-CN" sz="2133" kern="0" dirty="0"/>
              <a:t>Knowledge</a:t>
            </a:r>
            <a:r>
              <a:rPr lang="zh-CN" altLang="en-US" sz="2133" kern="0" dirty="0"/>
              <a:t> </a:t>
            </a:r>
            <a:r>
              <a:rPr lang="en-US" altLang="zh-CN" sz="2133" kern="0" dirty="0"/>
              <a:t>distillation</a:t>
            </a:r>
            <a:r>
              <a:rPr lang="zh-CN" altLang="en-US" sz="2133" kern="0" dirty="0"/>
              <a:t> </a:t>
            </a:r>
            <a:r>
              <a:rPr lang="en-US" altLang="zh-CN" sz="2133" kern="0" dirty="0"/>
              <a:t>loss</a:t>
            </a:r>
            <a:endParaRPr lang="en-US" sz="2133" kern="0" dirty="0"/>
          </a:p>
        </p:txBody>
      </p:sp>
      <p:sp>
        <p:nvSpPr>
          <p:cNvPr id="17" name="Content Placeholder 2">
            <a:extLst>
              <a:ext uri="{FF2B5EF4-FFF2-40B4-BE49-F238E27FC236}">
                <a16:creationId xmlns:a16="http://schemas.microsoft.com/office/drawing/2014/main" id="{E305EC1A-C643-A157-CEA5-0162232EB3D3}"/>
              </a:ext>
            </a:extLst>
          </p:cNvPr>
          <p:cNvSpPr txBox="1">
            <a:spLocks/>
          </p:cNvSpPr>
          <p:nvPr/>
        </p:nvSpPr>
        <p:spPr bwMode="auto">
          <a:xfrm>
            <a:off x="7147644" y="4707896"/>
            <a:ext cx="4600443"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altLang="zh-CN" sz="2133" kern="0" dirty="0"/>
              <a:t>Fairness</a:t>
            </a:r>
            <a:r>
              <a:rPr lang="zh-CN" altLang="en-US" sz="2133" kern="0" dirty="0"/>
              <a:t> </a:t>
            </a:r>
            <a:r>
              <a:rPr lang="en-US" altLang="zh-CN" sz="2133" kern="0" dirty="0"/>
              <a:t>loss in knowledge distillation</a:t>
            </a:r>
            <a:endParaRPr lang="en-US" sz="2133" kern="0" dirty="0"/>
          </a:p>
        </p:txBody>
      </p:sp>
      <p:sp>
        <p:nvSpPr>
          <p:cNvPr id="18" name="Rectangle 17">
            <a:extLst>
              <a:ext uri="{FF2B5EF4-FFF2-40B4-BE49-F238E27FC236}">
                <a16:creationId xmlns:a16="http://schemas.microsoft.com/office/drawing/2014/main" id="{595D2F75-FE3F-3B9D-D4CA-834AE418E374}"/>
              </a:ext>
            </a:extLst>
          </p:cNvPr>
          <p:cNvSpPr/>
          <p:nvPr/>
        </p:nvSpPr>
        <p:spPr>
          <a:xfrm>
            <a:off x="3307805" y="1554676"/>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Tree model</a:t>
            </a:r>
          </a:p>
        </p:txBody>
      </p:sp>
      <p:sp>
        <p:nvSpPr>
          <p:cNvPr id="19" name="Rectangle 18">
            <a:extLst>
              <a:ext uri="{FF2B5EF4-FFF2-40B4-BE49-F238E27FC236}">
                <a16:creationId xmlns:a16="http://schemas.microsoft.com/office/drawing/2014/main" id="{67C0706A-A9F5-5973-E73C-60CE8F81167D}"/>
              </a:ext>
            </a:extLst>
          </p:cNvPr>
          <p:cNvSpPr/>
          <p:nvPr/>
        </p:nvSpPr>
        <p:spPr>
          <a:xfrm>
            <a:off x="7213885" y="1554674"/>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Neural network</a:t>
            </a:r>
          </a:p>
        </p:txBody>
      </p:sp>
      <p:cxnSp>
        <p:nvCxnSpPr>
          <p:cNvPr id="20" name="Straight Arrow Connector 19">
            <a:extLst>
              <a:ext uri="{FF2B5EF4-FFF2-40B4-BE49-F238E27FC236}">
                <a16:creationId xmlns:a16="http://schemas.microsoft.com/office/drawing/2014/main" id="{4D5E22C1-6586-F774-10CE-C7BABEEDBF67}"/>
              </a:ext>
            </a:extLst>
          </p:cNvPr>
          <p:cNvCxnSpPr>
            <a:cxnSpLocks/>
            <a:stCxn id="18" idx="3"/>
            <a:endCxn id="19" idx="1"/>
          </p:cNvCxnSpPr>
          <p:nvPr/>
        </p:nvCxnSpPr>
        <p:spPr bwMode="auto">
          <a:xfrm flipV="1">
            <a:off x="4675510" y="1890508"/>
            <a:ext cx="2538375"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Content Placeholder 2">
            <a:extLst>
              <a:ext uri="{FF2B5EF4-FFF2-40B4-BE49-F238E27FC236}">
                <a16:creationId xmlns:a16="http://schemas.microsoft.com/office/drawing/2014/main" id="{BC9F8AAD-70AA-3622-4811-C694E4759786}"/>
              </a:ext>
            </a:extLst>
          </p:cNvPr>
          <p:cNvSpPr txBox="1">
            <a:spLocks/>
          </p:cNvSpPr>
          <p:nvPr/>
        </p:nvSpPr>
        <p:spPr bwMode="auto">
          <a:xfrm>
            <a:off x="4772717" y="1512036"/>
            <a:ext cx="236148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Distilled knowledge</a:t>
            </a:r>
          </a:p>
        </p:txBody>
      </p:sp>
      <p:sp>
        <p:nvSpPr>
          <p:cNvPr id="25" name="Rectangle 24">
            <a:extLst>
              <a:ext uri="{FF2B5EF4-FFF2-40B4-BE49-F238E27FC236}">
                <a16:creationId xmlns:a16="http://schemas.microsoft.com/office/drawing/2014/main" id="{93AE9D9C-8EBB-D4AC-4986-11ACE3125B20}"/>
              </a:ext>
            </a:extLst>
          </p:cNvPr>
          <p:cNvSpPr/>
          <p:nvPr/>
        </p:nvSpPr>
        <p:spPr>
          <a:xfrm>
            <a:off x="5269608" y="2792485"/>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Fairness constraint</a:t>
            </a:r>
          </a:p>
        </p:txBody>
      </p:sp>
      <p:cxnSp>
        <p:nvCxnSpPr>
          <p:cNvPr id="26" name="Straight Arrow Connector 25">
            <a:extLst>
              <a:ext uri="{FF2B5EF4-FFF2-40B4-BE49-F238E27FC236}">
                <a16:creationId xmlns:a16="http://schemas.microsoft.com/office/drawing/2014/main" id="{8EC8AF41-98A6-5D2F-D23D-F9FEC3EF72DA}"/>
              </a:ext>
            </a:extLst>
          </p:cNvPr>
          <p:cNvCxnSpPr>
            <a:cxnSpLocks/>
            <a:stCxn id="25" idx="0"/>
            <a:endCxn id="24" idx="2"/>
          </p:cNvCxnSpPr>
          <p:nvPr/>
        </p:nvCxnSpPr>
        <p:spPr bwMode="auto">
          <a:xfrm flipV="1">
            <a:off x="5953460" y="1938820"/>
            <a:ext cx="0" cy="85366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0" name="Content Placeholder 2">
            <a:extLst>
              <a:ext uri="{FF2B5EF4-FFF2-40B4-BE49-F238E27FC236}">
                <a16:creationId xmlns:a16="http://schemas.microsoft.com/office/drawing/2014/main" id="{48FAC7CD-050C-53CD-FF21-77CF3FFFBE66}"/>
              </a:ext>
            </a:extLst>
          </p:cNvPr>
          <p:cNvSpPr txBox="1">
            <a:spLocks/>
          </p:cNvSpPr>
          <p:nvPr/>
        </p:nvSpPr>
        <p:spPr bwMode="auto">
          <a:xfrm>
            <a:off x="2908121" y="2274676"/>
            <a:ext cx="236148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Accurate but unfair</a:t>
            </a:r>
          </a:p>
        </p:txBody>
      </p:sp>
      <p:sp>
        <p:nvSpPr>
          <p:cNvPr id="41" name="Content Placeholder 2">
            <a:extLst>
              <a:ext uri="{FF2B5EF4-FFF2-40B4-BE49-F238E27FC236}">
                <a16:creationId xmlns:a16="http://schemas.microsoft.com/office/drawing/2014/main" id="{C3249CA3-6C54-3DB2-C2B8-73DD9E967381}"/>
              </a:ext>
            </a:extLst>
          </p:cNvPr>
          <p:cNvSpPr txBox="1">
            <a:spLocks/>
          </p:cNvSpPr>
          <p:nvPr/>
        </p:nvSpPr>
        <p:spPr bwMode="auto">
          <a:xfrm>
            <a:off x="7001934" y="2273949"/>
            <a:ext cx="2185873"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Accurate and fair</a:t>
            </a:r>
          </a:p>
        </p:txBody>
      </p:sp>
      <p:pic>
        <p:nvPicPr>
          <p:cNvPr id="43" name="Picture 42">
            <a:extLst>
              <a:ext uri="{FF2B5EF4-FFF2-40B4-BE49-F238E27FC236}">
                <a16:creationId xmlns:a16="http://schemas.microsoft.com/office/drawing/2014/main" id="{0B134232-0D1F-5B0C-A79B-FC61DCDD8508}"/>
              </a:ext>
            </a:extLst>
          </p:cNvPr>
          <p:cNvPicPr>
            <a:picLocks noChangeAspect="1"/>
          </p:cNvPicPr>
          <p:nvPr/>
        </p:nvPicPr>
        <p:blipFill>
          <a:blip r:embed="rId3"/>
          <a:stretch>
            <a:fillRect/>
          </a:stretch>
        </p:blipFill>
        <p:spPr>
          <a:xfrm>
            <a:off x="2860551" y="5343081"/>
            <a:ext cx="5871261" cy="662399"/>
          </a:xfrm>
          <a:prstGeom prst="rect">
            <a:avLst/>
          </a:prstGeom>
        </p:spPr>
      </p:pic>
      <p:cxnSp>
        <p:nvCxnSpPr>
          <p:cNvPr id="44" name="Elbow Connector 43">
            <a:extLst>
              <a:ext uri="{FF2B5EF4-FFF2-40B4-BE49-F238E27FC236}">
                <a16:creationId xmlns:a16="http://schemas.microsoft.com/office/drawing/2014/main" id="{9ED1D436-AEE1-7D91-F294-E73E1768C183}"/>
              </a:ext>
            </a:extLst>
          </p:cNvPr>
          <p:cNvCxnSpPr>
            <a:cxnSpLocks/>
            <a:stCxn id="17" idx="2"/>
            <a:endCxn id="43" idx="3"/>
          </p:cNvCxnSpPr>
          <p:nvPr/>
        </p:nvCxnSpPr>
        <p:spPr bwMode="auto">
          <a:xfrm rot="5400000">
            <a:off x="8820039" y="5046454"/>
            <a:ext cx="539600" cy="716053"/>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 name="Slide Number Placeholder 2">
            <a:extLst>
              <a:ext uri="{FF2B5EF4-FFF2-40B4-BE49-F238E27FC236}">
                <a16:creationId xmlns:a16="http://schemas.microsoft.com/office/drawing/2014/main" id="{E84C56CA-BBA8-FBC7-BBC4-B7C29CC482BB}"/>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22</a:t>
            </a:fld>
            <a:endParaRPr lang="en-US" sz="1333" dirty="0">
              <a:solidFill>
                <a:schemeClr val="tx1">
                  <a:lumMod val="65000"/>
                  <a:lumOff val="35000"/>
                </a:schemeClr>
              </a:solidFill>
            </a:endParaRPr>
          </a:p>
        </p:txBody>
      </p:sp>
    </p:spTree>
    <p:extLst>
      <p:ext uri="{BB962C8B-B14F-4D97-AF65-F5344CB8AC3E}">
        <p14:creationId xmlns:p14="http://schemas.microsoft.com/office/powerpoint/2010/main" val="261817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1C9A5-BDEF-0CF5-A599-06308327426F}"/>
              </a:ext>
            </a:extLst>
          </p:cNvPr>
          <p:cNvSpPr>
            <a:spLocks noGrp="1"/>
          </p:cNvSpPr>
          <p:nvPr>
            <p:ph type="title"/>
          </p:nvPr>
        </p:nvSpPr>
        <p:spPr>
          <a:xfrm>
            <a:off x="730307" y="536731"/>
            <a:ext cx="9045261" cy="426784"/>
          </a:xfrm>
        </p:spPr>
        <p:txBody>
          <a:bodyPr>
            <a:normAutofit fontScale="90000"/>
          </a:bodyPr>
          <a:lstStyle/>
          <a:p>
            <a:r>
              <a:rPr lang="en-US" dirty="0"/>
              <a:t>Fairness-aware Training</a:t>
            </a:r>
          </a:p>
        </p:txBody>
      </p:sp>
      <p:pic>
        <p:nvPicPr>
          <p:cNvPr id="8" name="Picture 7" descr="A picture containing diagram&#10;&#10;Description automatically generated">
            <a:extLst>
              <a:ext uri="{FF2B5EF4-FFF2-40B4-BE49-F238E27FC236}">
                <a16:creationId xmlns:a16="http://schemas.microsoft.com/office/drawing/2014/main" id="{F2945FA1-CA3F-8309-E9EE-7F7069DC439E}"/>
              </a:ext>
            </a:extLst>
          </p:cNvPr>
          <p:cNvPicPr>
            <a:picLocks noChangeAspect="1"/>
          </p:cNvPicPr>
          <p:nvPr/>
        </p:nvPicPr>
        <p:blipFill>
          <a:blip r:embed="rId2"/>
          <a:stretch>
            <a:fillRect/>
          </a:stretch>
        </p:blipFill>
        <p:spPr>
          <a:xfrm>
            <a:off x="1831704" y="3704241"/>
            <a:ext cx="8550760" cy="1079223"/>
          </a:xfrm>
          <a:prstGeom prst="rect">
            <a:avLst/>
          </a:prstGeom>
        </p:spPr>
      </p:pic>
      <p:sp>
        <p:nvSpPr>
          <p:cNvPr id="9" name="Rectangle 8">
            <a:extLst>
              <a:ext uri="{FF2B5EF4-FFF2-40B4-BE49-F238E27FC236}">
                <a16:creationId xmlns:a16="http://schemas.microsoft.com/office/drawing/2014/main" id="{4D0F109B-15A5-A603-E7C7-6C3EB37B59F6}"/>
              </a:ext>
            </a:extLst>
          </p:cNvPr>
          <p:cNvSpPr/>
          <p:nvPr/>
        </p:nvSpPr>
        <p:spPr>
          <a:xfrm>
            <a:off x="3025833" y="3977843"/>
            <a:ext cx="3081252" cy="53201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0" name="Rectangle 9">
            <a:extLst>
              <a:ext uri="{FF2B5EF4-FFF2-40B4-BE49-F238E27FC236}">
                <a16:creationId xmlns:a16="http://schemas.microsoft.com/office/drawing/2014/main" id="{CA5C157D-1DFF-F367-D3C5-5F5496EDC6DF}"/>
              </a:ext>
            </a:extLst>
          </p:cNvPr>
          <p:cNvSpPr/>
          <p:nvPr/>
        </p:nvSpPr>
        <p:spPr>
          <a:xfrm>
            <a:off x="7116604" y="3977843"/>
            <a:ext cx="3254777" cy="53201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1" name="Content Placeholder 2">
            <a:extLst>
              <a:ext uri="{FF2B5EF4-FFF2-40B4-BE49-F238E27FC236}">
                <a16:creationId xmlns:a16="http://schemas.microsoft.com/office/drawing/2014/main" id="{F8D21043-801A-B964-81E9-A8A6237827F5}"/>
              </a:ext>
            </a:extLst>
          </p:cNvPr>
          <p:cNvSpPr txBox="1">
            <a:spLocks/>
          </p:cNvSpPr>
          <p:nvPr/>
        </p:nvSpPr>
        <p:spPr bwMode="auto">
          <a:xfrm>
            <a:off x="3720599" y="4783461"/>
            <a:ext cx="1640380"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altLang="zh-CN" sz="2133" kern="0" dirty="0"/>
              <a:t>Training</a:t>
            </a:r>
            <a:r>
              <a:rPr lang="zh-CN" altLang="en-US" sz="2133" kern="0" dirty="0"/>
              <a:t> </a:t>
            </a:r>
            <a:r>
              <a:rPr lang="en-US" altLang="zh-CN" sz="2133" kern="0" dirty="0"/>
              <a:t>loss</a:t>
            </a:r>
            <a:endParaRPr lang="en-US" sz="2133" kern="0" dirty="0"/>
          </a:p>
        </p:txBody>
      </p:sp>
      <p:sp>
        <p:nvSpPr>
          <p:cNvPr id="12" name="Content Placeholder 2">
            <a:extLst>
              <a:ext uri="{FF2B5EF4-FFF2-40B4-BE49-F238E27FC236}">
                <a16:creationId xmlns:a16="http://schemas.microsoft.com/office/drawing/2014/main" id="{8440B64A-DDD7-3964-714E-AAFE143F0F25}"/>
              </a:ext>
            </a:extLst>
          </p:cNvPr>
          <p:cNvSpPr txBox="1">
            <a:spLocks/>
          </p:cNvSpPr>
          <p:nvPr/>
        </p:nvSpPr>
        <p:spPr bwMode="auto">
          <a:xfrm>
            <a:off x="7317282" y="4783461"/>
            <a:ext cx="289165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altLang="zh-CN" sz="2133" kern="0" dirty="0"/>
              <a:t>Fairness</a:t>
            </a:r>
            <a:r>
              <a:rPr lang="zh-CN" altLang="en-US" sz="2133" kern="0" dirty="0"/>
              <a:t> </a:t>
            </a:r>
            <a:r>
              <a:rPr lang="en-US" altLang="zh-CN" sz="2133" kern="0" dirty="0"/>
              <a:t>loss in training </a:t>
            </a:r>
            <a:endParaRPr lang="en-US" sz="2133" kern="0" dirty="0"/>
          </a:p>
        </p:txBody>
      </p:sp>
      <p:pic>
        <p:nvPicPr>
          <p:cNvPr id="16" name="Picture 15">
            <a:extLst>
              <a:ext uri="{FF2B5EF4-FFF2-40B4-BE49-F238E27FC236}">
                <a16:creationId xmlns:a16="http://schemas.microsoft.com/office/drawing/2014/main" id="{94F56CC0-6F87-D7C5-3542-D9E78714520B}"/>
              </a:ext>
            </a:extLst>
          </p:cNvPr>
          <p:cNvPicPr>
            <a:picLocks noChangeAspect="1"/>
          </p:cNvPicPr>
          <p:nvPr/>
        </p:nvPicPr>
        <p:blipFill>
          <a:blip r:embed="rId3"/>
          <a:stretch>
            <a:fillRect/>
          </a:stretch>
        </p:blipFill>
        <p:spPr>
          <a:xfrm>
            <a:off x="2374948" y="5461835"/>
            <a:ext cx="5871261" cy="662399"/>
          </a:xfrm>
          <a:prstGeom prst="rect">
            <a:avLst/>
          </a:prstGeom>
        </p:spPr>
      </p:pic>
      <p:cxnSp>
        <p:nvCxnSpPr>
          <p:cNvPr id="17" name="Elbow Connector 16">
            <a:extLst>
              <a:ext uri="{FF2B5EF4-FFF2-40B4-BE49-F238E27FC236}">
                <a16:creationId xmlns:a16="http://schemas.microsoft.com/office/drawing/2014/main" id="{2FCC3F15-499D-A02A-1CAF-C9B999A70322}"/>
              </a:ext>
            </a:extLst>
          </p:cNvPr>
          <p:cNvCxnSpPr>
            <a:cxnSpLocks/>
            <a:stCxn id="12" idx="2"/>
            <a:endCxn id="16" idx="3"/>
          </p:cNvCxnSpPr>
          <p:nvPr/>
        </p:nvCxnSpPr>
        <p:spPr bwMode="auto">
          <a:xfrm rot="5400000">
            <a:off x="8213266" y="5243190"/>
            <a:ext cx="582789" cy="516901"/>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6" name="Rectangle 5">
            <a:extLst>
              <a:ext uri="{FF2B5EF4-FFF2-40B4-BE49-F238E27FC236}">
                <a16:creationId xmlns:a16="http://schemas.microsoft.com/office/drawing/2014/main" id="{BAACBF1E-D854-E4C8-EA85-2FD58995A577}"/>
              </a:ext>
            </a:extLst>
          </p:cNvPr>
          <p:cNvSpPr/>
          <p:nvPr/>
        </p:nvSpPr>
        <p:spPr>
          <a:xfrm>
            <a:off x="5469200" y="1917961"/>
            <a:ext cx="1514763"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Fairness-aware training</a:t>
            </a:r>
          </a:p>
        </p:txBody>
      </p:sp>
      <p:sp>
        <p:nvSpPr>
          <p:cNvPr id="7" name="Rectangle 6">
            <a:extLst>
              <a:ext uri="{FF2B5EF4-FFF2-40B4-BE49-F238E27FC236}">
                <a16:creationId xmlns:a16="http://schemas.microsoft.com/office/drawing/2014/main" id="{0FD04A5E-10C6-694D-A05F-AFA285AF7583}"/>
              </a:ext>
            </a:extLst>
          </p:cNvPr>
          <p:cNvSpPr/>
          <p:nvPr/>
        </p:nvSpPr>
        <p:spPr>
          <a:xfrm>
            <a:off x="2835887" y="1368536"/>
            <a:ext cx="1670791"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NN from sparse features</a:t>
            </a:r>
          </a:p>
        </p:txBody>
      </p:sp>
      <p:sp>
        <p:nvSpPr>
          <p:cNvPr id="13" name="Rectangle 12">
            <a:extLst>
              <a:ext uri="{FF2B5EF4-FFF2-40B4-BE49-F238E27FC236}">
                <a16:creationId xmlns:a16="http://schemas.microsoft.com/office/drawing/2014/main" id="{EEEAE59E-56EE-0112-B8BE-F718E886EA65}"/>
              </a:ext>
            </a:extLst>
          </p:cNvPr>
          <p:cNvSpPr/>
          <p:nvPr/>
        </p:nvSpPr>
        <p:spPr>
          <a:xfrm>
            <a:off x="2835886" y="2614210"/>
            <a:ext cx="1670791"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NN from dense features</a:t>
            </a:r>
          </a:p>
        </p:txBody>
      </p:sp>
      <p:cxnSp>
        <p:nvCxnSpPr>
          <p:cNvPr id="18" name="Straight Arrow Connector 17">
            <a:extLst>
              <a:ext uri="{FF2B5EF4-FFF2-40B4-BE49-F238E27FC236}">
                <a16:creationId xmlns:a16="http://schemas.microsoft.com/office/drawing/2014/main" id="{BC83F88E-F4B7-B77B-5516-EA841A64B0CA}"/>
              </a:ext>
            </a:extLst>
          </p:cNvPr>
          <p:cNvCxnSpPr>
            <a:cxnSpLocks/>
            <a:stCxn id="7" idx="3"/>
            <a:endCxn id="6" idx="1"/>
          </p:cNvCxnSpPr>
          <p:nvPr/>
        </p:nvCxnSpPr>
        <p:spPr bwMode="auto">
          <a:xfrm>
            <a:off x="4506677" y="1704369"/>
            <a:ext cx="962523" cy="5494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6E6D06A2-73D8-A494-525D-B9EBF69BCE53}"/>
              </a:ext>
            </a:extLst>
          </p:cNvPr>
          <p:cNvCxnSpPr>
            <a:cxnSpLocks/>
            <a:stCxn id="13" idx="3"/>
            <a:endCxn id="6" idx="1"/>
          </p:cNvCxnSpPr>
          <p:nvPr/>
        </p:nvCxnSpPr>
        <p:spPr bwMode="auto">
          <a:xfrm flipV="1">
            <a:off x="4506677" y="2253794"/>
            <a:ext cx="962524" cy="6962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Rectangle 25">
            <a:extLst>
              <a:ext uri="{FF2B5EF4-FFF2-40B4-BE49-F238E27FC236}">
                <a16:creationId xmlns:a16="http://schemas.microsoft.com/office/drawing/2014/main" id="{5AD339AA-1FC4-465D-88DA-9331B5D50CC5}"/>
              </a:ext>
            </a:extLst>
          </p:cNvPr>
          <p:cNvSpPr/>
          <p:nvPr/>
        </p:nvSpPr>
        <p:spPr>
          <a:xfrm>
            <a:off x="7946486" y="1917961"/>
            <a:ext cx="1620087"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Fair prediction</a:t>
            </a:r>
          </a:p>
        </p:txBody>
      </p:sp>
      <p:cxnSp>
        <p:nvCxnSpPr>
          <p:cNvPr id="27" name="Straight Arrow Connector 26">
            <a:extLst>
              <a:ext uri="{FF2B5EF4-FFF2-40B4-BE49-F238E27FC236}">
                <a16:creationId xmlns:a16="http://schemas.microsoft.com/office/drawing/2014/main" id="{FAC721EF-8F8C-E205-8CE5-1561CF7D262E}"/>
              </a:ext>
            </a:extLst>
          </p:cNvPr>
          <p:cNvCxnSpPr>
            <a:cxnSpLocks/>
            <a:stCxn id="6" idx="3"/>
            <a:endCxn id="26" idx="1"/>
          </p:cNvCxnSpPr>
          <p:nvPr/>
        </p:nvCxnSpPr>
        <p:spPr bwMode="auto">
          <a:xfrm>
            <a:off x="6983963" y="2253793"/>
            <a:ext cx="96252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Slide Number Placeholder 2">
            <a:extLst>
              <a:ext uri="{FF2B5EF4-FFF2-40B4-BE49-F238E27FC236}">
                <a16:creationId xmlns:a16="http://schemas.microsoft.com/office/drawing/2014/main" id="{1A4D2E11-9DCB-641E-27D7-C3EDCA1C4D24}"/>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23</a:t>
            </a:fld>
            <a:endParaRPr lang="en-US" sz="1333">
              <a:solidFill>
                <a:schemeClr val="tx1">
                  <a:lumMod val="65000"/>
                  <a:lumOff val="35000"/>
                </a:schemeClr>
              </a:solidFill>
            </a:endParaRPr>
          </a:p>
        </p:txBody>
      </p:sp>
    </p:spTree>
    <p:extLst>
      <p:ext uri="{BB962C8B-B14F-4D97-AF65-F5344CB8AC3E}">
        <p14:creationId xmlns:p14="http://schemas.microsoft.com/office/powerpoint/2010/main" val="3800889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F7110-91BF-9347-0C68-2849B94C1D8B}"/>
              </a:ext>
            </a:extLst>
          </p:cNvPr>
          <p:cNvSpPr>
            <a:spLocks noGrp="1"/>
          </p:cNvSpPr>
          <p:nvPr>
            <p:ph type="title"/>
          </p:nvPr>
        </p:nvSpPr>
        <p:spPr>
          <a:xfrm>
            <a:off x="321426" y="575699"/>
            <a:ext cx="9452021" cy="426784"/>
          </a:xfrm>
        </p:spPr>
        <p:txBody>
          <a:bodyPr>
            <a:normAutofit fontScale="90000"/>
          </a:bodyPr>
          <a:lstStyle/>
          <a:p>
            <a:r>
              <a:rPr lang="en-US" dirty="0"/>
              <a:t>Fairness Metrics in Liver Transplant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6CB0F6D-D347-8F7C-F8E5-54C2208CB272}"/>
                  </a:ext>
                </a:extLst>
              </p:cNvPr>
              <p:cNvSpPr txBox="1"/>
              <p:nvPr/>
            </p:nvSpPr>
            <p:spPr>
              <a:xfrm>
                <a:off x="1540199" y="3441497"/>
                <a:ext cx="33178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𝐷𝑃𝐷</m:t>
                      </m:r>
                      <m:r>
                        <a:rPr lang="en-US" sz="2400" i="1">
                          <a:latin typeface="Cambria Math" panose="02040503050406030204" pitchFamily="18" charset="0"/>
                        </a:rPr>
                        <m:t>=</m:t>
                      </m:r>
                      <m:r>
                        <a:rPr lang="en-US" sz="2400" i="1">
                          <a:latin typeface="Cambria Math" panose="02040503050406030204" pitchFamily="18" charset="0"/>
                        </a:rPr>
                        <m:t>𝑑𝑖𝑓</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𝑠</m:t>
                          </m:r>
                        </m:sub>
                      </m:sSub>
                      <m:r>
                        <a:rPr lang="en-US" sz="2400" i="1">
                          <a:latin typeface="Cambria Math" panose="02040503050406030204" pitchFamily="18" charset="0"/>
                        </a:rPr>
                        <m:t> </m:t>
                      </m:r>
                      <m:r>
                        <a:rPr lang="en-US" sz="2400" i="1">
                          <a:latin typeface="Cambria Math" panose="02040503050406030204" pitchFamily="18" charset="0"/>
                        </a:rPr>
                        <m:t>𝑃</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=1|</m:t>
                      </m:r>
                      <m:r>
                        <a:rPr lang="en-US" sz="2400" i="1">
                          <a:latin typeface="Cambria Math" panose="02040503050406030204" pitchFamily="18" charset="0"/>
                        </a:rPr>
                        <m:t>𝑠</m:t>
                      </m:r>
                      <m:r>
                        <a:rPr lang="en-US" sz="2400" i="1">
                          <a:latin typeface="Cambria Math" panose="02040503050406030204" pitchFamily="18" charset="0"/>
                        </a:rPr>
                        <m:t>)</m:t>
                      </m:r>
                    </m:oMath>
                  </m:oMathPara>
                </a14:m>
                <a:endParaRPr lang="en-US" sz="2400" dirty="0"/>
              </a:p>
            </p:txBody>
          </p:sp>
        </mc:Choice>
        <mc:Fallback>
          <p:sp>
            <p:nvSpPr>
              <p:cNvPr id="3" name="TextBox 2">
                <a:extLst>
                  <a:ext uri="{FF2B5EF4-FFF2-40B4-BE49-F238E27FC236}">
                    <a16:creationId xmlns:a16="http://schemas.microsoft.com/office/drawing/2014/main" id="{B6CB0F6D-D347-8F7C-F8E5-54C2208CB272}"/>
                  </a:ext>
                </a:extLst>
              </p:cNvPr>
              <p:cNvSpPr txBox="1">
                <a:spLocks noRot="1" noChangeAspect="1" noMove="1" noResize="1" noEditPoints="1" noAdjustHandles="1" noChangeArrowheads="1" noChangeShapeType="1" noTextEdit="1"/>
              </p:cNvSpPr>
              <p:nvPr/>
            </p:nvSpPr>
            <p:spPr>
              <a:xfrm>
                <a:off x="1540199" y="3441497"/>
                <a:ext cx="3317895" cy="369332"/>
              </a:xfrm>
              <a:prstGeom prst="rect">
                <a:avLst/>
              </a:prstGeom>
              <a:blipFill>
                <a:blip r:embed="rId2"/>
                <a:stretch>
                  <a:fillRect l="-1471" t="-18333" r="-2574" b="-3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7540208-61E2-E075-731D-97CEABE78551}"/>
                  </a:ext>
                </a:extLst>
              </p:cNvPr>
              <p:cNvSpPr txBox="1"/>
              <p:nvPr/>
            </p:nvSpPr>
            <p:spPr>
              <a:xfrm>
                <a:off x="1540199" y="4472577"/>
                <a:ext cx="81246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𝐸𝑂𝐷</m:t>
                      </m:r>
                      <m:r>
                        <a:rPr lang="en-US" sz="2400" i="1">
                          <a:latin typeface="Cambria Math" panose="02040503050406030204" pitchFamily="18" charset="0"/>
                        </a:rPr>
                        <m:t>=</m:t>
                      </m:r>
                      <m:r>
                        <m:rPr>
                          <m:sty m:val="p"/>
                        </m:rPr>
                        <a:rPr lang="en-US" sz="2400">
                          <a:latin typeface="Cambria Math" panose="02040503050406030204" pitchFamily="18" charset="0"/>
                        </a:rPr>
                        <m:t>max</m:t>
                      </m:r>
                      <m:r>
                        <a:rPr lang="en-US" sz="2400" i="1">
                          <a:latin typeface="Cambria Math" panose="02040503050406030204" pitchFamily="18" charset="0"/>
                        </a:rPr>
                        <m:t>⁡[</m:t>
                      </m:r>
                      <m:r>
                        <a:rPr lang="en-US" sz="2400" i="1">
                          <a:latin typeface="Cambria Math" panose="02040503050406030204" pitchFamily="18" charset="0"/>
                        </a:rPr>
                        <m:t>𝑑𝑖𝑓</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𝑠</m:t>
                          </m:r>
                        </m:sub>
                      </m:sSub>
                      <m:r>
                        <a:rPr lang="en-US" sz="2400" i="1">
                          <a:latin typeface="Cambria Math" panose="02040503050406030204" pitchFamily="18" charset="0"/>
                        </a:rPr>
                        <m:t> </m:t>
                      </m:r>
                      <m:r>
                        <a:rPr lang="en-US" sz="2400" i="1">
                          <a:latin typeface="Cambria Math" panose="02040503050406030204" pitchFamily="18" charset="0"/>
                        </a:rPr>
                        <m:t>𝑃</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=1</m:t>
                          </m:r>
                        </m:e>
                        <m:e>
                          <m:r>
                            <a:rPr lang="en-US" sz="2400" i="1">
                              <a:latin typeface="Cambria Math" panose="02040503050406030204" pitchFamily="18" charset="0"/>
                            </a:rPr>
                            <m:t>𝑠</m:t>
                          </m:r>
                          <m:r>
                            <a:rPr lang="en-US" sz="2400" i="1">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=1</m:t>
                          </m:r>
                        </m:e>
                      </m:d>
                      <m:r>
                        <a:rPr lang="en-US" sz="2400" i="1">
                          <a:latin typeface="Cambria Math" panose="02040503050406030204" pitchFamily="18" charset="0"/>
                        </a:rPr>
                        <m:t>,</m:t>
                      </m:r>
                      <m:r>
                        <a:rPr lang="en-US" sz="2400" i="1">
                          <a:latin typeface="Cambria Math" panose="02040503050406030204" pitchFamily="18" charset="0"/>
                        </a:rPr>
                        <m:t>𝑑𝑖𝑓</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𝑠</m:t>
                          </m:r>
                        </m:sub>
                      </m:sSub>
                      <m:r>
                        <a:rPr lang="en-US" sz="2400" i="1">
                          <a:latin typeface="Cambria Math" panose="02040503050406030204" pitchFamily="18" charset="0"/>
                        </a:rPr>
                        <m:t> </m:t>
                      </m:r>
                      <m:r>
                        <a:rPr lang="en-US" sz="2400" i="1">
                          <a:latin typeface="Cambria Math" panose="02040503050406030204" pitchFamily="18" charset="0"/>
                        </a:rPr>
                        <m:t>𝑃</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=1</m:t>
                          </m:r>
                        </m:e>
                        <m:e>
                          <m:r>
                            <a:rPr lang="en-US" sz="2400" i="1">
                              <a:latin typeface="Cambria Math" panose="02040503050406030204" pitchFamily="18" charset="0"/>
                            </a:rPr>
                            <m:t>𝑠</m:t>
                          </m:r>
                          <m:r>
                            <a:rPr lang="en-US" sz="2400" i="1">
                              <a:latin typeface="Cambria Math" panose="02040503050406030204" pitchFamily="18" charset="0"/>
                            </a:rPr>
                            <m:t>, </m:t>
                          </m:r>
                          <m:r>
                            <a:rPr lang="en-US" sz="2400" i="1">
                              <a:latin typeface="Cambria Math" panose="02040503050406030204" pitchFamily="18" charset="0"/>
                            </a:rPr>
                            <m:t>𝑦</m:t>
                          </m:r>
                          <m:r>
                            <a:rPr lang="en-US" sz="2400" i="1">
                              <a:latin typeface="Cambria Math" panose="02040503050406030204" pitchFamily="18" charset="0"/>
                            </a:rPr>
                            <m:t>=0</m:t>
                          </m:r>
                        </m:e>
                      </m:d>
                      <m:r>
                        <a:rPr lang="en-US" sz="2400" i="1">
                          <a:latin typeface="Cambria Math" panose="02040503050406030204" pitchFamily="18" charset="0"/>
                        </a:rPr>
                        <m:t>]</m:t>
                      </m:r>
                    </m:oMath>
                  </m:oMathPara>
                </a14:m>
                <a:endParaRPr lang="en-US" sz="2400" dirty="0"/>
              </a:p>
            </p:txBody>
          </p:sp>
        </mc:Choice>
        <mc:Fallback>
          <p:sp>
            <p:nvSpPr>
              <p:cNvPr id="7" name="TextBox 6">
                <a:extLst>
                  <a:ext uri="{FF2B5EF4-FFF2-40B4-BE49-F238E27FC236}">
                    <a16:creationId xmlns:a16="http://schemas.microsoft.com/office/drawing/2014/main" id="{67540208-61E2-E075-731D-97CEABE78551}"/>
                  </a:ext>
                </a:extLst>
              </p:cNvPr>
              <p:cNvSpPr txBox="1">
                <a:spLocks noRot="1" noChangeAspect="1" noMove="1" noResize="1" noEditPoints="1" noAdjustHandles="1" noChangeArrowheads="1" noChangeShapeType="1" noTextEdit="1"/>
              </p:cNvSpPr>
              <p:nvPr/>
            </p:nvSpPr>
            <p:spPr>
              <a:xfrm>
                <a:off x="1540199" y="4472577"/>
                <a:ext cx="8124660" cy="369332"/>
              </a:xfrm>
              <a:prstGeom prst="rect">
                <a:avLst/>
              </a:prstGeom>
              <a:blipFill>
                <a:blip r:embed="rId3"/>
                <a:stretch>
                  <a:fillRect l="-375" t="-18333" r="-826" b="-3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4673D689-41E0-A9D5-1185-E24EAA704024}"/>
                  </a:ext>
                </a:extLst>
              </p:cNvPr>
              <p:cNvSpPr>
                <a:spLocks noGrp="1"/>
              </p:cNvSpPr>
              <p:nvPr>
                <p:ph sz="quarter" idx="12"/>
              </p:nvPr>
            </p:nvSpPr>
            <p:spPr>
              <a:xfrm>
                <a:off x="1020011" y="1609963"/>
                <a:ext cx="9763931" cy="1021077"/>
              </a:xfrm>
            </p:spPr>
            <p:txBody>
              <a:bodyPr/>
              <a:lstStyle/>
              <a:p>
                <a:r>
                  <a:rPr lang="en-US" sz="2133" b="1" dirty="0"/>
                  <a:t>Notation: </a:t>
                </a:r>
                <a14:m>
                  <m:oMath xmlns:m="http://schemas.openxmlformats.org/officeDocument/2006/math">
                    <m:acc>
                      <m:accPr>
                        <m:chr m:val="̂"/>
                        <m:ctrlPr>
                          <a:rPr lang="en-US" sz="2133" i="1">
                            <a:latin typeface="Cambria Math" panose="02040503050406030204" pitchFamily="18" charset="0"/>
                          </a:rPr>
                        </m:ctrlPr>
                      </m:accPr>
                      <m:e>
                        <m:r>
                          <a:rPr lang="en-US" sz="2133" i="1">
                            <a:latin typeface="Cambria Math" panose="02040503050406030204" pitchFamily="18" charset="0"/>
                          </a:rPr>
                          <m:t>𝑦</m:t>
                        </m:r>
                      </m:e>
                    </m:acc>
                  </m:oMath>
                </a14:m>
                <a:r>
                  <a:rPr lang="en-US" sz="2133" dirty="0"/>
                  <a:t> indicates predicted value; </a:t>
                </a:r>
                <a14:m>
                  <m:oMath xmlns:m="http://schemas.openxmlformats.org/officeDocument/2006/math">
                    <m:r>
                      <a:rPr lang="en-US" sz="2133" i="1">
                        <a:latin typeface="Cambria Math" panose="02040503050406030204" pitchFamily="18" charset="0"/>
                      </a:rPr>
                      <m:t>𝑠</m:t>
                    </m:r>
                  </m:oMath>
                </a14:m>
                <a:r>
                  <a:rPr lang="en-US" sz="2133" dirty="0"/>
                  <a:t> indicates sensitive attribute e.g., gender, race, etc.; </a:t>
                </a:r>
                <a14:m>
                  <m:oMath xmlns:m="http://schemas.openxmlformats.org/officeDocument/2006/math">
                    <m:r>
                      <m:rPr>
                        <m:sty m:val="p"/>
                      </m:rPr>
                      <a:rPr lang="en-US" sz="2133">
                        <a:latin typeface="Cambria Math" panose="02040503050406030204" pitchFamily="18" charset="0"/>
                      </a:rPr>
                      <m:t>y</m:t>
                    </m:r>
                  </m:oMath>
                </a14:m>
                <a:r>
                  <a:rPr lang="en-US" sz="2133" dirty="0"/>
                  <a:t> indicates ground truth label; </a:t>
                </a:r>
                <a14:m>
                  <m:oMath xmlns:m="http://schemas.openxmlformats.org/officeDocument/2006/math">
                    <m:r>
                      <a:rPr lang="en-US" sz="2133" i="1">
                        <a:latin typeface="Cambria Math" panose="02040503050406030204" pitchFamily="18" charset="0"/>
                      </a:rPr>
                      <m:t>𝑑𝑖𝑓</m:t>
                    </m:r>
                    <m:sSub>
                      <m:sSubPr>
                        <m:ctrlPr>
                          <a:rPr lang="en-US" sz="2133" i="1">
                            <a:latin typeface="Cambria Math" panose="02040503050406030204" pitchFamily="18" charset="0"/>
                          </a:rPr>
                        </m:ctrlPr>
                      </m:sSubPr>
                      <m:e>
                        <m:r>
                          <a:rPr lang="en-US" sz="2133" i="1">
                            <a:latin typeface="Cambria Math" panose="02040503050406030204" pitchFamily="18" charset="0"/>
                          </a:rPr>
                          <m:t>𝑓</m:t>
                        </m:r>
                      </m:e>
                      <m:sub>
                        <m:r>
                          <a:rPr lang="en-US" sz="2133" i="1">
                            <a:latin typeface="Cambria Math" panose="02040503050406030204" pitchFamily="18" charset="0"/>
                          </a:rPr>
                          <m:t>𝑠</m:t>
                        </m:r>
                      </m:sub>
                    </m:sSub>
                  </m:oMath>
                </a14:m>
                <a:r>
                  <a:rPr lang="en-US" sz="2133" dirty="0"/>
                  <a:t> indicates the maximum difference of positive predictions across </a:t>
                </a:r>
                <a14:m>
                  <m:oMath xmlns:m="http://schemas.openxmlformats.org/officeDocument/2006/math">
                    <m:r>
                      <a:rPr lang="en-US" sz="2133" i="1">
                        <a:latin typeface="Cambria Math" panose="02040503050406030204" pitchFamily="18" charset="0"/>
                      </a:rPr>
                      <m:t>𝑠</m:t>
                    </m:r>
                  </m:oMath>
                </a14:m>
                <a:r>
                  <a:rPr lang="en-US" sz="2133" dirty="0"/>
                  <a:t>. </a:t>
                </a:r>
              </a:p>
            </p:txBody>
          </p:sp>
        </mc:Choice>
        <mc:Fallback>
          <p:sp>
            <p:nvSpPr>
              <p:cNvPr id="10" name="Content Placeholder 2">
                <a:extLst>
                  <a:ext uri="{FF2B5EF4-FFF2-40B4-BE49-F238E27FC236}">
                    <a16:creationId xmlns:a16="http://schemas.microsoft.com/office/drawing/2014/main" id="{4673D689-41E0-A9D5-1185-E24EAA704024}"/>
                  </a:ext>
                </a:extLst>
              </p:cNvPr>
              <p:cNvSpPr>
                <a:spLocks noGrp="1" noRot="1" noChangeAspect="1" noMove="1" noResize="1" noEditPoints="1" noAdjustHandles="1" noChangeArrowheads="1" noChangeShapeType="1" noTextEdit="1"/>
              </p:cNvSpPr>
              <p:nvPr>
                <p:ph sz="quarter" idx="12"/>
              </p:nvPr>
            </p:nvSpPr>
            <p:spPr>
              <a:xfrm>
                <a:off x="1020011" y="1609963"/>
                <a:ext cx="9763931" cy="1021077"/>
              </a:xfrm>
              <a:blipFill>
                <a:blip r:embed="rId4"/>
                <a:stretch>
                  <a:fillRect l="-624" t="-6548" r="-1373" b="-6548"/>
                </a:stretch>
              </a:blipFill>
            </p:spPr>
            <p:txBody>
              <a:bodyPr/>
              <a:lstStyle/>
              <a:p>
                <a:r>
                  <a:rPr lang="zh-CN" altLang="en-US">
                    <a:noFill/>
                  </a:rPr>
                  <a:t> </a:t>
                </a:r>
              </a:p>
            </p:txBody>
          </p:sp>
        </mc:Fallback>
      </mc:AlternateContent>
      <p:sp>
        <p:nvSpPr>
          <p:cNvPr id="11" name="Content Placeholder 2">
            <a:extLst>
              <a:ext uri="{FF2B5EF4-FFF2-40B4-BE49-F238E27FC236}">
                <a16:creationId xmlns:a16="http://schemas.microsoft.com/office/drawing/2014/main" id="{2DE448A1-E57E-BA97-E966-C72DDE90357E}"/>
              </a:ext>
            </a:extLst>
          </p:cNvPr>
          <p:cNvSpPr txBox="1">
            <a:spLocks/>
          </p:cNvSpPr>
          <p:nvPr/>
        </p:nvSpPr>
        <p:spPr bwMode="auto">
          <a:xfrm>
            <a:off x="1075431" y="3033727"/>
            <a:ext cx="5075989"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kern="0" dirty="0"/>
              <a:t>D</a:t>
            </a:r>
            <a:r>
              <a:rPr lang="en-US" sz="2133" kern="0" dirty="0"/>
              <a:t>emographic </a:t>
            </a:r>
            <a:r>
              <a:rPr lang="en-US" sz="2133" b="1" kern="0" dirty="0"/>
              <a:t>P</a:t>
            </a:r>
            <a:r>
              <a:rPr lang="en-US" sz="2133" kern="0" dirty="0"/>
              <a:t>arity </a:t>
            </a:r>
            <a:r>
              <a:rPr lang="en-US" sz="2133" b="1" kern="0" dirty="0"/>
              <a:t>D</a:t>
            </a:r>
            <a:r>
              <a:rPr lang="en-US" sz="2133" kern="0" dirty="0"/>
              <a:t>ifference (</a:t>
            </a:r>
            <a:r>
              <a:rPr lang="en-US" sz="2133" b="1" kern="0" dirty="0"/>
              <a:t>DPD</a:t>
            </a:r>
            <a:r>
              <a:rPr lang="en-US" sz="2133" kern="0" dirty="0"/>
              <a:t>):</a:t>
            </a:r>
          </a:p>
        </p:txBody>
      </p:sp>
      <p:sp>
        <p:nvSpPr>
          <p:cNvPr id="12" name="Content Placeholder 2">
            <a:extLst>
              <a:ext uri="{FF2B5EF4-FFF2-40B4-BE49-F238E27FC236}">
                <a16:creationId xmlns:a16="http://schemas.microsoft.com/office/drawing/2014/main" id="{7C0B629C-8221-9C9A-28EF-026BC8DDE231}"/>
              </a:ext>
            </a:extLst>
          </p:cNvPr>
          <p:cNvSpPr txBox="1">
            <a:spLocks/>
          </p:cNvSpPr>
          <p:nvPr/>
        </p:nvSpPr>
        <p:spPr bwMode="auto">
          <a:xfrm>
            <a:off x="1075431" y="4105565"/>
            <a:ext cx="5075989"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kern="0" dirty="0"/>
              <a:t>E</a:t>
            </a:r>
            <a:r>
              <a:rPr lang="en-US" sz="2133" kern="0" dirty="0"/>
              <a:t>qualized </a:t>
            </a:r>
            <a:r>
              <a:rPr lang="en-US" sz="2133" b="1" kern="0" dirty="0"/>
              <a:t>O</a:t>
            </a:r>
            <a:r>
              <a:rPr lang="en-US" sz="2133" kern="0" dirty="0"/>
              <a:t>dds </a:t>
            </a:r>
            <a:r>
              <a:rPr lang="en-US" sz="2133" b="1" kern="0" dirty="0"/>
              <a:t>D</a:t>
            </a:r>
            <a:r>
              <a:rPr lang="en-US" sz="2133" kern="0" dirty="0"/>
              <a:t>ifference (</a:t>
            </a:r>
            <a:r>
              <a:rPr lang="en-US" sz="2133" b="1" kern="0" dirty="0"/>
              <a:t>EOD</a:t>
            </a:r>
            <a:r>
              <a:rPr lang="en-US" sz="2133" kern="0" dirty="0"/>
              <a:t>):</a:t>
            </a:r>
          </a:p>
        </p:txBody>
      </p:sp>
      <p:sp>
        <p:nvSpPr>
          <p:cNvPr id="6" name="Content Placeholder 2">
            <a:extLst>
              <a:ext uri="{FF2B5EF4-FFF2-40B4-BE49-F238E27FC236}">
                <a16:creationId xmlns:a16="http://schemas.microsoft.com/office/drawing/2014/main" id="{F7EE220C-63D6-32A8-A7E2-47E40E7BDACC}"/>
              </a:ext>
            </a:extLst>
          </p:cNvPr>
          <p:cNvSpPr txBox="1">
            <a:spLocks/>
          </p:cNvSpPr>
          <p:nvPr/>
        </p:nvSpPr>
        <p:spPr bwMode="auto">
          <a:xfrm>
            <a:off x="3424846" y="5529759"/>
            <a:ext cx="166239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DPD or EOD </a:t>
            </a:r>
          </a:p>
        </p:txBody>
      </p:sp>
      <p:cxnSp>
        <p:nvCxnSpPr>
          <p:cNvPr id="8" name="Straight Arrow Connector 7">
            <a:extLst>
              <a:ext uri="{FF2B5EF4-FFF2-40B4-BE49-F238E27FC236}">
                <a16:creationId xmlns:a16="http://schemas.microsoft.com/office/drawing/2014/main" id="{D635521C-4E35-7593-D510-566A65FA388B}"/>
              </a:ext>
            </a:extLst>
          </p:cNvPr>
          <p:cNvCxnSpPr/>
          <p:nvPr/>
        </p:nvCxnSpPr>
        <p:spPr bwMode="auto">
          <a:xfrm flipV="1">
            <a:off x="5042909" y="5341586"/>
            <a:ext cx="0" cy="640972"/>
          </a:xfrm>
          <a:prstGeom prst="straightConnector1">
            <a:avLst/>
          </a:prstGeom>
          <a:solidFill>
            <a:schemeClr val="accent1"/>
          </a:solidFill>
          <a:ln w="25400" cap="flat" cmpd="sng" algn="ctr">
            <a:solidFill>
              <a:srgbClr val="0070C0"/>
            </a:solidFill>
            <a:prstDash val="solid"/>
            <a:round/>
            <a:headEnd type="none" w="med" len="med"/>
            <a:tailEnd type="triangle"/>
          </a:ln>
          <a:effectLst/>
        </p:spPr>
      </p:cxnSp>
      <p:sp>
        <p:nvSpPr>
          <p:cNvPr id="9" name="Content Placeholder 2">
            <a:extLst>
              <a:ext uri="{FF2B5EF4-FFF2-40B4-BE49-F238E27FC236}">
                <a16:creationId xmlns:a16="http://schemas.microsoft.com/office/drawing/2014/main" id="{C645A3ED-2D90-1B83-E2D4-B307444381E5}"/>
              </a:ext>
            </a:extLst>
          </p:cNvPr>
          <p:cNvSpPr txBox="1">
            <a:spLocks/>
          </p:cNvSpPr>
          <p:nvPr/>
        </p:nvSpPr>
        <p:spPr bwMode="auto">
          <a:xfrm>
            <a:off x="5148204" y="5512981"/>
            <a:ext cx="3163336"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,the severity of unfairness</a:t>
            </a:r>
          </a:p>
        </p:txBody>
      </p:sp>
      <p:cxnSp>
        <p:nvCxnSpPr>
          <p:cNvPr id="13" name="Straight Arrow Connector 12">
            <a:extLst>
              <a:ext uri="{FF2B5EF4-FFF2-40B4-BE49-F238E27FC236}">
                <a16:creationId xmlns:a16="http://schemas.microsoft.com/office/drawing/2014/main" id="{7015FED5-2E78-1DC6-A92E-79DAA5CF8587}"/>
              </a:ext>
            </a:extLst>
          </p:cNvPr>
          <p:cNvCxnSpPr/>
          <p:nvPr/>
        </p:nvCxnSpPr>
        <p:spPr bwMode="auto">
          <a:xfrm flipV="1">
            <a:off x="8331469" y="5341586"/>
            <a:ext cx="0" cy="640972"/>
          </a:xfrm>
          <a:prstGeom prst="straightConnector1">
            <a:avLst/>
          </a:prstGeom>
          <a:solidFill>
            <a:schemeClr val="accent1"/>
          </a:solidFill>
          <a:ln w="25400" cap="flat" cmpd="sng" algn="ctr">
            <a:solidFill>
              <a:srgbClr val="0070C0"/>
            </a:solidFill>
            <a:prstDash val="solid"/>
            <a:round/>
            <a:headEnd type="none" w="med" len="med"/>
            <a:tailEnd type="triangle"/>
          </a:ln>
          <a:effectLst/>
        </p:spPr>
      </p:cxnSp>
      <p:sp>
        <p:nvSpPr>
          <p:cNvPr id="14" name="Rectangle 13">
            <a:extLst>
              <a:ext uri="{FF2B5EF4-FFF2-40B4-BE49-F238E27FC236}">
                <a16:creationId xmlns:a16="http://schemas.microsoft.com/office/drawing/2014/main" id="{8C4E8492-2C34-2C4E-C43B-AFDAEEF70340}"/>
              </a:ext>
            </a:extLst>
          </p:cNvPr>
          <p:cNvSpPr/>
          <p:nvPr/>
        </p:nvSpPr>
        <p:spPr>
          <a:xfrm>
            <a:off x="997533" y="2879595"/>
            <a:ext cx="9763932" cy="2079731"/>
          </a:xfrm>
          <a:prstGeom prst="rect">
            <a:avLst/>
          </a:prstGeom>
          <a:noFill/>
          <a:ln>
            <a:solidFill>
              <a:schemeClr val="bg1">
                <a:lumMod val="50000"/>
              </a:schemeClr>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15" name="Slide Number Placeholder 14">
            <a:extLst>
              <a:ext uri="{FF2B5EF4-FFF2-40B4-BE49-F238E27FC236}">
                <a16:creationId xmlns:a16="http://schemas.microsoft.com/office/drawing/2014/main" id="{338743F2-58A8-41B2-2B4A-65A59DA6F84F}"/>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24</a:t>
            </a:fld>
            <a:endParaRPr lang="en-US" sz="1333">
              <a:solidFill>
                <a:schemeClr val="tx1">
                  <a:lumMod val="65000"/>
                  <a:lumOff val="35000"/>
                </a:schemeClr>
              </a:solidFill>
            </a:endParaRPr>
          </a:p>
        </p:txBody>
      </p:sp>
    </p:spTree>
    <p:extLst>
      <p:ext uri="{BB962C8B-B14F-4D97-AF65-F5344CB8AC3E}">
        <p14:creationId xmlns:p14="http://schemas.microsoft.com/office/powerpoint/2010/main" val="25744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CDCA-5621-6A24-B3B2-817CB27DBF09}"/>
              </a:ext>
            </a:extLst>
          </p:cNvPr>
          <p:cNvSpPr>
            <a:spLocks noGrp="1"/>
          </p:cNvSpPr>
          <p:nvPr>
            <p:ph type="title"/>
          </p:nvPr>
        </p:nvSpPr>
        <p:spPr>
          <a:xfrm>
            <a:off x="730307" y="536731"/>
            <a:ext cx="9045261" cy="426784"/>
          </a:xfrm>
        </p:spPr>
        <p:txBody>
          <a:bodyPr>
            <a:normAutofit fontScale="90000"/>
          </a:bodyPr>
          <a:lstStyle/>
          <a:p>
            <a:r>
              <a:rPr lang="en-US" dirty="0"/>
              <a:t>Debiasing Graft Failure Prediction</a:t>
            </a:r>
          </a:p>
        </p:txBody>
      </p:sp>
      <p:graphicFrame>
        <p:nvGraphicFramePr>
          <p:cNvPr id="9" name="Table 6">
            <a:extLst>
              <a:ext uri="{FF2B5EF4-FFF2-40B4-BE49-F238E27FC236}">
                <a16:creationId xmlns:a16="http://schemas.microsoft.com/office/drawing/2014/main" id="{159C3CC3-4114-D7D3-69DB-853CF7EB0A7D}"/>
              </a:ext>
            </a:extLst>
          </p:cNvPr>
          <p:cNvGraphicFramePr>
            <a:graphicFrameLocks noGrp="1"/>
          </p:cNvGraphicFramePr>
          <p:nvPr/>
        </p:nvGraphicFramePr>
        <p:xfrm>
          <a:off x="764584" y="1434577"/>
          <a:ext cx="10662833" cy="3081865"/>
        </p:xfrm>
        <a:graphic>
          <a:graphicData uri="http://schemas.openxmlformats.org/drawingml/2006/table">
            <a:tbl>
              <a:tblPr firstRow="1" bandRow="1">
                <a:tableStyleId>{5C22544A-7EE6-4342-B048-85BDC9FD1C3A}</a:tableStyleId>
              </a:tblPr>
              <a:tblGrid>
                <a:gridCol w="1136543">
                  <a:extLst>
                    <a:ext uri="{9D8B030D-6E8A-4147-A177-3AD203B41FA5}">
                      <a16:colId xmlns:a16="http://schemas.microsoft.com/office/drawing/2014/main" val="2662535927"/>
                    </a:ext>
                  </a:extLst>
                </a:gridCol>
                <a:gridCol w="1694481">
                  <a:extLst>
                    <a:ext uri="{9D8B030D-6E8A-4147-A177-3AD203B41FA5}">
                      <a16:colId xmlns:a16="http://schemas.microsoft.com/office/drawing/2014/main" val="1397820386"/>
                    </a:ext>
                  </a:extLst>
                </a:gridCol>
                <a:gridCol w="1545588">
                  <a:extLst>
                    <a:ext uri="{9D8B030D-6E8A-4147-A177-3AD203B41FA5}">
                      <a16:colId xmlns:a16="http://schemas.microsoft.com/office/drawing/2014/main" val="2979569632"/>
                    </a:ext>
                  </a:extLst>
                </a:gridCol>
                <a:gridCol w="1605735">
                  <a:extLst>
                    <a:ext uri="{9D8B030D-6E8A-4147-A177-3AD203B41FA5}">
                      <a16:colId xmlns:a16="http://schemas.microsoft.com/office/drawing/2014/main" val="434227167"/>
                    </a:ext>
                  </a:extLst>
                </a:gridCol>
                <a:gridCol w="1653152">
                  <a:extLst>
                    <a:ext uri="{9D8B030D-6E8A-4147-A177-3AD203B41FA5}">
                      <a16:colId xmlns:a16="http://schemas.microsoft.com/office/drawing/2014/main" val="614571481"/>
                    </a:ext>
                  </a:extLst>
                </a:gridCol>
                <a:gridCol w="1487837">
                  <a:extLst>
                    <a:ext uri="{9D8B030D-6E8A-4147-A177-3AD203B41FA5}">
                      <a16:colId xmlns:a16="http://schemas.microsoft.com/office/drawing/2014/main" val="4105235864"/>
                    </a:ext>
                  </a:extLst>
                </a:gridCol>
                <a:gridCol w="1539497">
                  <a:extLst>
                    <a:ext uri="{9D8B030D-6E8A-4147-A177-3AD203B41FA5}">
                      <a16:colId xmlns:a16="http://schemas.microsoft.com/office/drawing/2014/main" val="1560008280"/>
                    </a:ext>
                  </a:extLst>
                </a:gridCol>
              </a:tblGrid>
              <a:tr h="494453">
                <a:tc>
                  <a:txBody>
                    <a:bodyPr/>
                    <a:lstStyle/>
                    <a:p>
                      <a:pPr algn="ctr"/>
                      <a:r>
                        <a:rPr lang="en-US" sz="1600" dirty="0"/>
                        <a:t>Model</a:t>
                      </a:r>
                    </a:p>
                  </a:txBody>
                  <a:tcPr marL="121920" marR="121920" marT="60960" marB="60960" anchor="ctr"/>
                </a:tc>
                <a:tc gridSpan="3">
                  <a:txBody>
                    <a:bodyPr/>
                    <a:lstStyle/>
                    <a:p>
                      <a:pPr algn="ctr"/>
                      <a:r>
                        <a:rPr lang="en-US" sz="1600" dirty="0"/>
                        <a:t>Race</a:t>
                      </a:r>
                    </a:p>
                  </a:txBody>
                  <a:tcPr marL="121920" marR="121920" marT="60960" marB="60960"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sz="1600" dirty="0"/>
                        <a:t>Gender</a:t>
                      </a:r>
                    </a:p>
                  </a:txBody>
                  <a:tcPr marL="121920" marR="121920" marT="60960" marB="60960"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34992329"/>
                  </a:ext>
                </a:extLst>
              </a:tr>
              <a:tr h="494453">
                <a:tc>
                  <a:txBody>
                    <a:bodyPr/>
                    <a:lstStyle/>
                    <a:p>
                      <a:pPr algn="ctr"/>
                      <a:endParaRPr lang="en-US" sz="1600" dirty="0"/>
                    </a:p>
                  </a:txBody>
                  <a:tcPr marL="121920" marR="121920" marT="60960" marB="60960" anchor="ctr"/>
                </a:tc>
                <a:tc>
                  <a:txBody>
                    <a:bodyPr/>
                    <a:lstStyle/>
                    <a:p>
                      <a:pPr algn="ctr"/>
                      <a:r>
                        <a:rPr lang="en-US" sz="1600" dirty="0"/>
                        <a:t>AUC</a:t>
                      </a:r>
                    </a:p>
                  </a:txBody>
                  <a:tcPr marL="121920" marR="121920" marT="60960" marB="60960" anchor="ctr"/>
                </a:tc>
                <a:tc>
                  <a:txBody>
                    <a:bodyPr/>
                    <a:lstStyle/>
                    <a:p>
                      <a:pPr algn="ctr"/>
                      <a:r>
                        <a:rPr lang="en-US" sz="1600" dirty="0"/>
                        <a:t>DPD</a:t>
                      </a:r>
                    </a:p>
                  </a:txBody>
                  <a:tcPr marL="121920" marR="121920" marT="60960" marB="60960" anchor="ctr"/>
                </a:tc>
                <a:tc>
                  <a:txBody>
                    <a:bodyPr/>
                    <a:lstStyle/>
                    <a:p>
                      <a:pPr algn="ctr"/>
                      <a:r>
                        <a:rPr lang="en-US" sz="1600" dirty="0"/>
                        <a:t>EOD</a:t>
                      </a:r>
                    </a:p>
                  </a:txBody>
                  <a:tcPr marL="121920" marR="121920" marT="60960" marB="60960" anchor="ctr"/>
                </a:tc>
                <a:tc>
                  <a:txBody>
                    <a:bodyPr/>
                    <a:lstStyle/>
                    <a:p>
                      <a:pPr algn="ctr"/>
                      <a:r>
                        <a:rPr lang="en-US" sz="1600" dirty="0"/>
                        <a:t>AUC</a:t>
                      </a:r>
                    </a:p>
                  </a:txBody>
                  <a:tcPr marL="121920" marR="121920" marT="60960" marB="60960" anchor="ctr"/>
                </a:tc>
                <a:tc>
                  <a:txBody>
                    <a:bodyPr/>
                    <a:lstStyle/>
                    <a:p>
                      <a:pPr algn="ctr"/>
                      <a:r>
                        <a:rPr lang="en-US" sz="1600" dirty="0"/>
                        <a:t>DPD</a:t>
                      </a:r>
                    </a:p>
                  </a:txBody>
                  <a:tcPr marL="121920" marR="121920" marT="60960" marB="60960" anchor="ctr"/>
                </a:tc>
                <a:tc>
                  <a:txBody>
                    <a:bodyPr/>
                    <a:lstStyle/>
                    <a:p>
                      <a:pPr algn="ctr"/>
                      <a:r>
                        <a:rPr lang="en-US" sz="1600" dirty="0"/>
                        <a:t>EOD</a:t>
                      </a:r>
                    </a:p>
                  </a:txBody>
                  <a:tcPr marL="121920" marR="121920" marT="60960" marB="60960" anchor="ctr"/>
                </a:tc>
                <a:extLst>
                  <a:ext uri="{0D108BD9-81ED-4DB2-BD59-A6C34878D82A}">
                    <a16:rowId xmlns:a16="http://schemas.microsoft.com/office/drawing/2014/main" val="4182119192"/>
                  </a:ext>
                </a:extLst>
              </a:tr>
              <a:tr h="6096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LR</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600" dirty="0"/>
                    </a:p>
                  </a:txBody>
                  <a:tcPr marL="121920" marR="121920" marT="60960" marB="60960" anchor="ctr"/>
                </a:tc>
                <a:tc>
                  <a:txBody>
                    <a:bodyPr/>
                    <a:lstStyle/>
                    <a:p>
                      <a:pPr algn="ctr"/>
                      <a:r>
                        <a:rPr lang="en-US" sz="1600" dirty="0"/>
                        <a:t>0.777±0.000 </a:t>
                      </a:r>
                    </a:p>
                  </a:txBody>
                  <a:tcPr marL="121920" marR="121920" marT="60960" marB="60960" anchor="ctr"/>
                </a:tc>
                <a:tc>
                  <a:txBody>
                    <a:bodyPr/>
                    <a:lstStyle/>
                    <a:p>
                      <a:pPr algn="ctr"/>
                      <a:r>
                        <a:rPr lang="en-US" sz="1600" dirty="0"/>
                        <a:t>0.648±0.017 </a:t>
                      </a:r>
                    </a:p>
                  </a:txBody>
                  <a:tcPr marL="121920" marR="121920" marT="60960" marB="60960" anchor="ctr"/>
                </a:tc>
                <a:tc>
                  <a:txBody>
                    <a:bodyPr/>
                    <a:lstStyle/>
                    <a:p>
                      <a:pPr algn="ctr"/>
                      <a:r>
                        <a:rPr lang="en-US" sz="1600" dirty="0"/>
                        <a:t>0.834±0.007 </a:t>
                      </a:r>
                    </a:p>
                  </a:txBody>
                  <a:tcPr marL="121920" marR="121920" marT="60960" marB="60960" anchor="ctr"/>
                </a:tc>
                <a:tc>
                  <a:txBody>
                    <a:bodyPr/>
                    <a:lstStyle/>
                    <a:p>
                      <a:pPr algn="ctr"/>
                      <a:r>
                        <a:rPr lang="en-US" sz="1600" dirty="0"/>
                        <a:t>0.777±0.000 </a:t>
                      </a:r>
                    </a:p>
                  </a:txBody>
                  <a:tcPr marL="121920" marR="121920" marT="60960" marB="60960" anchor="ctr"/>
                </a:tc>
                <a:tc>
                  <a:txBody>
                    <a:bodyPr/>
                    <a:lstStyle/>
                    <a:p>
                      <a:pPr algn="ctr"/>
                      <a:r>
                        <a:rPr lang="en-US" sz="1600" dirty="0"/>
                        <a:t>0.021±0.000 </a:t>
                      </a:r>
                    </a:p>
                  </a:txBody>
                  <a:tcPr marL="121920" marR="121920" marT="60960" marB="60960" anchor="ctr"/>
                </a:tc>
                <a:tc>
                  <a:txBody>
                    <a:bodyPr/>
                    <a:lstStyle/>
                    <a:p>
                      <a:pPr algn="ctr"/>
                      <a:r>
                        <a:rPr lang="en-US" sz="1600" dirty="0"/>
                        <a:t>0.033±0.001 </a:t>
                      </a:r>
                    </a:p>
                  </a:txBody>
                  <a:tcPr marL="121920" marR="121920" marT="60960" marB="60960" anchor="ctr"/>
                </a:tc>
                <a:extLst>
                  <a:ext uri="{0D108BD9-81ED-4DB2-BD59-A6C34878D82A}">
                    <a16:rowId xmlns:a16="http://schemas.microsoft.com/office/drawing/2014/main" val="196260485"/>
                  </a:ext>
                </a:extLst>
              </a:tr>
              <a:tr h="494453">
                <a:tc>
                  <a:txBody>
                    <a:bodyPr/>
                    <a:lstStyle/>
                    <a:p>
                      <a:pPr algn="ctr"/>
                      <a:r>
                        <a:rPr lang="en-US" sz="1600" dirty="0"/>
                        <a:t>RF</a:t>
                      </a:r>
                    </a:p>
                  </a:txBody>
                  <a:tcPr marL="121920" marR="121920" marT="60960" marB="60960" anchor="ctr"/>
                </a:tc>
                <a:tc>
                  <a:txBody>
                    <a:bodyPr/>
                    <a:lstStyle/>
                    <a:p>
                      <a:pPr algn="ctr"/>
                      <a:r>
                        <a:rPr lang="en-US" sz="1600" dirty="0"/>
                        <a:t>0.804±0.000 </a:t>
                      </a:r>
                    </a:p>
                  </a:txBody>
                  <a:tcPr marL="121920" marR="121920" marT="60960" marB="60960" anchor="ctr"/>
                </a:tc>
                <a:tc>
                  <a:txBody>
                    <a:bodyPr/>
                    <a:lstStyle/>
                    <a:p>
                      <a:pPr algn="ctr"/>
                      <a:r>
                        <a:rPr lang="en-US" sz="1600" dirty="0"/>
                        <a:t>0.630±0.030 </a:t>
                      </a:r>
                    </a:p>
                  </a:txBody>
                  <a:tcPr marL="121920" marR="121920" marT="60960" marB="60960" anchor="ctr"/>
                </a:tc>
                <a:tc>
                  <a:txBody>
                    <a:bodyPr/>
                    <a:lstStyle/>
                    <a:p>
                      <a:pPr algn="ctr"/>
                      <a:r>
                        <a:rPr lang="en-US" sz="1600" dirty="0"/>
                        <a:t>0.703±0.047 </a:t>
                      </a:r>
                    </a:p>
                  </a:txBody>
                  <a:tcPr marL="121920" marR="121920" marT="60960" marB="60960" anchor="ctr"/>
                </a:tc>
                <a:tc>
                  <a:txBody>
                    <a:bodyPr/>
                    <a:lstStyle/>
                    <a:p>
                      <a:pPr algn="ctr"/>
                      <a:r>
                        <a:rPr lang="en-US" sz="1600" dirty="0"/>
                        <a:t>0.804±0.000 </a:t>
                      </a:r>
                    </a:p>
                  </a:txBody>
                  <a:tcPr marL="121920" marR="121920" marT="60960" marB="60960" anchor="ctr"/>
                </a:tc>
                <a:tc>
                  <a:txBody>
                    <a:bodyPr/>
                    <a:lstStyle/>
                    <a:p>
                      <a:pPr algn="ctr"/>
                      <a:r>
                        <a:rPr lang="en-US" sz="1600" dirty="0"/>
                        <a:t>0.020±0.001 </a:t>
                      </a:r>
                    </a:p>
                  </a:txBody>
                  <a:tcPr marL="121920" marR="121920" marT="60960" marB="60960" anchor="ctr"/>
                </a:tc>
                <a:tc>
                  <a:txBody>
                    <a:bodyPr/>
                    <a:lstStyle/>
                    <a:p>
                      <a:pPr algn="ctr"/>
                      <a:r>
                        <a:rPr lang="en-US" sz="1600" dirty="0"/>
                        <a:t>0.036±0.001</a:t>
                      </a:r>
                    </a:p>
                  </a:txBody>
                  <a:tcPr marL="121920" marR="121920" marT="60960" marB="60960" anchor="ctr"/>
                </a:tc>
                <a:extLst>
                  <a:ext uri="{0D108BD9-81ED-4DB2-BD59-A6C34878D82A}">
                    <a16:rowId xmlns:a16="http://schemas.microsoft.com/office/drawing/2014/main" val="1316320968"/>
                  </a:ext>
                </a:extLst>
              </a:tr>
              <a:tr h="494453">
                <a:tc>
                  <a:txBody>
                    <a:bodyPr/>
                    <a:lstStyle/>
                    <a:p>
                      <a:pPr algn="ctr"/>
                      <a:r>
                        <a:rPr lang="en-US" sz="1600" dirty="0"/>
                        <a:t>GBDT</a:t>
                      </a:r>
                    </a:p>
                  </a:txBody>
                  <a:tcPr marL="121920" marR="121920" marT="60960" marB="60960" anchor="ctr"/>
                </a:tc>
                <a:tc>
                  <a:txBody>
                    <a:bodyPr/>
                    <a:lstStyle/>
                    <a:p>
                      <a:pPr algn="ctr"/>
                      <a:r>
                        <a:rPr lang="en-US" sz="1600" dirty="0"/>
                        <a:t>0.809±0.000 </a:t>
                      </a:r>
                    </a:p>
                  </a:txBody>
                  <a:tcPr marL="121920" marR="121920" marT="60960" marB="60960" anchor="ctr"/>
                </a:tc>
                <a:tc>
                  <a:txBody>
                    <a:bodyPr/>
                    <a:lstStyle/>
                    <a:p>
                      <a:pPr algn="ctr"/>
                      <a:r>
                        <a:rPr lang="en-US" sz="1600" dirty="0"/>
                        <a:t>0.637±0.027 </a:t>
                      </a:r>
                    </a:p>
                  </a:txBody>
                  <a:tcPr marL="121920" marR="121920" marT="60960" marB="60960" anchor="ctr"/>
                </a:tc>
                <a:tc>
                  <a:txBody>
                    <a:bodyPr/>
                    <a:lstStyle/>
                    <a:p>
                      <a:pPr algn="ctr"/>
                      <a:r>
                        <a:rPr lang="en-US" sz="1600" dirty="0"/>
                        <a:t>0.713±0.033 </a:t>
                      </a:r>
                    </a:p>
                  </a:txBody>
                  <a:tcPr marL="121920" marR="121920" marT="60960" marB="60960" anchor="ctr"/>
                </a:tc>
                <a:tc>
                  <a:txBody>
                    <a:bodyPr/>
                    <a:lstStyle/>
                    <a:p>
                      <a:pPr algn="ctr"/>
                      <a:r>
                        <a:rPr lang="en-US" sz="1600" dirty="0"/>
                        <a:t>0.809±0.000 </a:t>
                      </a:r>
                    </a:p>
                  </a:txBody>
                  <a:tcPr marL="121920" marR="121920" marT="60960" marB="60960" anchor="ctr"/>
                </a:tc>
                <a:tc>
                  <a:txBody>
                    <a:bodyPr/>
                    <a:lstStyle/>
                    <a:p>
                      <a:pPr algn="ctr"/>
                      <a:r>
                        <a:rPr lang="en-US" sz="1600" dirty="0"/>
                        <a:t>0.017±0.000 </a:t>
                      </a:r>
                    </a:p>
                  </a:txBody>
                  <a:tcPr marL="121920" marR="121920" marT="60960" marB="60960" anchor="ctr"/>
                </a:tc>
                <a:tc>
                  <a:txBody>
                    <a:bodyPr/>
                    <a:lstStyle/>
                    <a:p>
                      <a:pPr algn="ctr"/>
                      <a:r>
                        <a:rPr lang="en-US" sz="1600" dirty="0"/>
                        <a:t>0.031±0.001</a:t>
                      </a:r>
                    </a:p>
                  </a:txBody>
                  <a:tcPr marL="121920" marR="121920" marT="60960" marB="60960" anchor="ctr"/>
                </a:tc>
                <a:extLst>
                  <a:ext uri="{0D108BD9-81ED-4DB2-BD59-A6C34878D82A}">
                    <a16:rowId xmlns:a16="http://schemas.microsoft.com/office/drawing/2014/main" val="1885112893"/>
                  </a:ext>
                </a:extLst>
              </a:tr>
              <a:tr h="494453">
                <a:tc>
                  <a:txBody>
                    <a:bodyPr/>
                    <a:lstStyle/>
                    <a:p>
                      <a:pPr algn="ctr"/>
                      <a:r>
                        <a:rPr lang="en-US" sz="1600" dirty="0"/>
                        <a:t>Ours</a:t>
                      </a:r>
                    </a:p>
                  </a:txBody>
                  <a:tcPr marL="121920" marR="121920" marT="60960" marB="60960" anchor="ctr"/>
                </a:tc>
                <a:tc>
                  <a:txBody>
                    <a:bodyPr/>
                    <a:lstStyle/>
                    <a:p>
                      <a:pPr algn="ctr"/>
                      <a:r>
                        <a:rPr lang="en-US" sz="1600" dirty="0"/>
                        <a:t>0.792±0.000</a:t>
                      </a:r>
                    </a:p>
                  </a:txBody>
                  <a:tcPr marL="121920" marR="121920" marT="60960" marB="60960" anchor="ctr"/>
                </a:tc>
                <a:tc>
                  <a:txBody>
                    <a:bodyPr/>
                    <a:lstStyle/>
                    <a:p>
                      <a:pPr algn="ctr"/>
                      <a:r>
                        <a:rPr lang="en-US" altLang="zh-CN" sz="1600" b="1" dirty="0"/>
                        <a:t>0.597</a:t>
                      </a:r>
                      <a:r>
                        <a:rPr lang="en-US" sz="1600" b="1" dirty="0"/>
                        <a:t>±</a:t>
                      </a:r>
                      <a:r>
                        <a:rPr lang="en-US" altLang="zh-CN" sz="1600" b="1" dirty="0"/>
                        <a:t>0.015</a:t>
                      </a:r>
                      <a:endParaRPr lang="en-US" sz="1600" b="1" dirty="0"/>
                    </a:p>
                  </a:txBody>
                  <a:tcPr marL="121920" marR="121920" marT="60960" marB="60960" anchor="ctr"/>
                </a:tc>
                <a:tc>
                  <a:txBody>
                    <a:bodyPr/>
                    <a:lstStyle/>
                    <a:p>
                      <a:pPr algn="ctr"/>
                      <a:r>
                        <a:rPr lang="en-US" altLang="zh-CN" sz="1600" b="1" dirty="0"/>
                        <a:t>0.662</a:t>
                      </a:r>
                      <a:r>
                        <a:rPr lang="en-US" sz="1600" b="1" dirty="0"/>
                        <a:t>±</a:t>
                      </a:r>
                      <a:r>
                        <a:rPr lang="en-US" altLang="zh-CN" sz="1600" b="1" dirty="0"/>
                        <a:t>0.029</a:t>
                      </a:r>
                      <a:endParaRPr lang="en-US" sz="1600" b="1" dirty="0"/>
                    </a:p>
                  </a:txBody>
                  <a:tcPr marL="121920" marR="121920" marT="60960" marB="60960" anchor="ctr"/>
                </a:tc>
                <a:tc>
                  <a:txBody>
                    <a:bodyPr/>
                    <a:lstStyle/>
                    <a:p>
                      <a:pPr algn="ctr"/>
                      <a:r>
                        <a:rPr lang="en-US" altLang="zh-CN" sz="1600" dirty="0"/>
                        <a:t>0.793</a:t>
                      </a:r>
                      <a:r>
                        <a:rPr lang="en-US" sz="1600" dirty="0"/>
                        <a:t>±</a:t>
                      </a:r>
                      <a:r>
                        <a:rPr lang="en-US" altLang="zh-CN" sz="1600" dirty="0"/>
                        <a:t>0.001</a:t>
                      </a:r>
                      <a:endParaRPr lang="en-US" sz="1600" dirty="0"/>
                    </a:p>
                  </a:txBody>
                  <a:tcPr marL="121920" marR="121920" marT="60960" marB="60960" anchor="ctr"/>
                </a:tc>
                <a:tc>
                  <a:txBody>
                    <a:bodyPr/>
                    <a:lstStyle/>
                    <a:p>
                      <a:pPr algn="ctr"/>
                      <a:r>
                        <a:rPr lang="en-US" altLang="zh-CN" sz="1600" b="1" dirty="0"/>
                        <a:t>0.011</a:t>
                      </a:r>
                      <a:r>
                        <a:rPr lang="en-US" sz="1600" b="1" dirty="0"/>
                        <a:t>±</a:t>
                      </a:r>
                      <a:r>
                        <a:rPr lang="en-US" altLang="zh-CN" sz="1600" b="1" dirty="0"/>
                        <a:t>0.001</a:t>
                      </a:r>
                      <a:endParaRPr lang="en-US" sz="1600" b="1" dirty="0"/>
                    </a:p>
                  </a:txBody>
                  <a:tcPr marL="121920" marR="121920" marT="60960" marB="60960" anchor="ctr"/>
                </a:tc>
                <a:tc>
                  <a:txBody>
                    <a:bodyPr/>
                    <a:lstStyle/>
                    <a:p>
                      <a:pPr algn="ctr"/>
                      <a:r>
                        <a:rPr lang="en-US" altLang="zh-CN" sz="1600" b="1" dirty="0"/>
                        <a:t>0.022</a:t>
                      </a:r>
                      <a:r>
                        <a:rPr lang="en-US" sz="1600" b="1" dirty="0"/>
                        <a:t>±</a:t>
                      </a:r>
                      <a:r>
                        <a:rPr lang="en-US" altLang="zh-CN" sz="1600" b="1" dirty="0"/>
                        <a:t>0.003</a:t>
                      </a:r>
                      <a:endParaRPr lang="en-US" sz="1600" b="1" dirty="0"/>
                    </a:p>
                  </a:txBody>
                  <a:tcPr marL="121920" marR="121920" marT="60960" marB="60960" anchor="ctr"/>
                </a:tc>
                <a:extLst>
                  <a:ext uri="{0D108BD9-81ED-4DB2-BD59-A6C34878D82A}">
                    <a16:rowId xmlns:a16="http://schemas.microsoft.com/office/drawing/2014/main" val="1615504460"/>
                  </a:ext>
                </a:extLst>
              </a:tr>
            </a:tbl>
          </a:graphicData>
        </a:graphic>
      </p:graphicFrame>
      <p:sp>
        <p:nvSpPr>
          <p:cNvPr id="10" name="Content Placeholder 2">
            <a:extLst>
              <a:ext uri="{FF2B5EF4-FFF2-40B4-BE49-F238E27FC236}">
                <a16:creationId xmlns:a16="http://schemas.microsoft.com/office/drawing/2014/main" id="{74B607B8-2424-FB79-A074-8E233D8EEF18}"/>
              </a:ext>
            </a:extLst>
          </p:cNvPr>
          <p:cNvSpPr>
            <a:spLocks noGrp="1"/>
          </p:cNvSpPr>
          <p:nvPr>
            <p:ph sz="quarter" idx="12"/>
          </p:nvPr>
        </p:nvSpPr>
        <p:spPr>
          <a:xfrm>
            <a:off x="1415511" y="4586228"/>
            <a:ext cx="9360975" cy="426784"/>
          </a:xfrm>
        </p:spPr>
        <p:txBody>
          <a:bodyPr/>
          <a:lstStyle/>
          <a:p>
            <a:r>
              <a:rPr lang="en-US" sz="2133" dirty="0"/>
              <a:t>Prediction accuracy and bias of the proposed two-step debiasing method</a:t>
            </a:r>
          </a:p>
        </p:txBody>
      </p:sp>
      <p:sp>
        <p:nvSpPr>
          <p:cNvPr id="11" name="Content Placeholder 2">
            <a:extLst>
              <a:ext uri="{FF2B5EF4-FFF2-40B4-BE49-F238E27FC236}">
                <a16:creationId xmlns:a16="http://schemas.microsoft.com/office/drawing/2014/main" id="{6F87C3E0-7BEE-4AEF-D35C-9E35CBE22417}"/>
              </a:ext>
            </a:extLst>
          </p:cNvPr>
          <p:cNvSpPr txBox="1">
            <a:spLocks/>
          </p:cNvSpPr>
          <p:nvPr/>
        </p:nvSpPr>
        <p:spPr bwMode="auto">
          <a:xfrm>
            <a:off x="764584" y="5494764"/>
            <a:ext cx="10549177" cy="675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i="1" kern="0" dirty="0"/>
              <a:t>Observation: </a:t>
            </a:r>
            <a:r>
              <a:rPr lang="en-US" sz="2133" kern="0" dirty="0"/>
              <a:t>Our framework can achieve </a:t>
            </a:r>
            <a:r>
              <a:rPr lang="en-US" sz="2133" b="1" kern="0" dirty="0"/>
              <a:t>competitive prediction accuracy</a:t>
            </a:r>
            <a:r>
              <a:rPr lang="en-US" sz="2133" kern="0" dirty="0"/>
              <a:t> with </a:t>
            </a:r>
            <a:r>
              <a:rPr lang="en-US" sz="2133" b="1" kern="0" dirty="0"/>
              <a:t>less bias </a:t>
            </a:r>
            <a:r>
              <a:rPr lang="en-US" sz="2133" kern="0" dirty="0"/>
              <a:t>across races and genders.</a:t>
            </a:r>
          </a:p>
        </p:txBody>
      </p:sp>
      <p:sp>
        <p:nvSpPr>
          <p:cNvPr id="3" name="Slide Number Placeholder 2">
            <a:extLst>
              <a:ext uri="{FF2B5EF4-FFF2-40B4-BE49-F238E27FC236}">
                <a16:creationId xmlns:a16="http://schemas.microsoft.com/office/drawing/2014/main" id="{27E370B0-0D32-9259-164C-9CE113555BF8}"/>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25</a:t>
            </a:fld>
            <a:endParaRPr lang="en-US" sz="1333">
              <a:solidFill>
                <a:schemeClr val="tx1">
                  <a:lumMod val="65000"/>
                  <a:lumOff val="35000"/>
                </a:schemeClr>
              </a:solidFill>
            </a:endParaRPr>
          </a:p>
        </p:txBody>
      </p:sp>
    </p:spTree>
    <p:extLst>
      <p:ext uri="{BB962C8B-B14F-4D97-AF65-F5344CB8AC3E}">
        <p14:creationId xmlns:p14="http://schemas.microsoft.com/office/powerpoint/2010/main" val="91385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7CDCA-5621-6A24-B3B2-817CB27DBF09}"/>
              </a:ext>
            </a:extLst>
          </p:cNvPr>
          <p:cNvSpPr>
            <a:spLocks noGrp="1"/>
          </p:cNvSpPr>
          <p:nvPr>
            <p:ph type="title"/>
          </p:nvPr>
        </p:nvSpPr>
        <p:spPr>
          <a:xfrm>
            <a:off x="730307" y="536731"/>
            <a:ext cx="9045261" cy="426784"/>
          </a:xfrm>
        </p:spPr>
        <p:txBody>
          <a:bodyPr>
            <a:normAutofit fontScale="90000"/>
          </a:bodyPr>
          <a:lstStyle/>
          <a:p>
            <a:r>
              <a:rPr lang="en-US" dirty="0"/>
              <a:t>Effectiveness of Each Debiasing Step</a:t>
            </a:r>
          </a:p>
        </p:txBody>
      </p:sp>
      <p:graphicFrame>
        <p:nvGraphicFramePr>
          <p:cNvPr id="9" name="Table 6">
            <a:extLst>
              <a:ext uri="{FF2B5EF4-FFF2-40B4-BE49-F238E27FC236}">
                <a16:creationId xmlns:a16="http://schemas.microsoft.com/office/drawing/2014/main" id="{159C3CC3-4114-D7D3-69DB-853CF7EB0A7D}"/>
              </a:ext>
            </a:extLst>
          </p:cNvPr>
          <p:cNvGraphicFramePr>
            <a:graphicFrameLocks noGrp="1"/>
          </p:cNvGraphicFramePr>
          <p:nvPr/>
        </p:nvGraphicFramePr>
        <p:xfrm>
          <a:off x="764584" y="1691175"/>
          <a:ext cx="10662833" cy="2702559"/>
        </p:xfrm>
        <a:graphic>
          <a:graphicData uri="http://schemas.openxmlformats.org/drawingml/2006/table">
            <a:tbl>
              <a:tblPr firstRow="1" bandRow="1">
                <a:tableStyleId>{5C22544A-7EE6-4342-B048-85BDC9FD1C3A}</a:tableStyleId>
              </a:tblPr>
              <a:tblGrid>
                <a:gridCol w="1281193">
                  <a:extLst>
                    <a:ext uri="{9D8B030D-6E8A-4147-A177-3AD203B41FA5}">
                      <a16:colId xmlns:a16="http://schemas.microsoft.com/office/drawing/2014/main" val="2662535927"/>
                    </a:ext>
                  </a:extLst>
                </a:gridCol>
                <a:gridCol w="1549831">
                  <a:extLst>
                    <a:ext uri="{9D8B030D-6E8A-4147-A177-3AD203B41FA5}">
                      <a16:colId xmlns:a16="http://schemas.microsoft.com/office/drawing/2014/main" val="1397820386"/>
                    </a:ext>
                  </a:extLst>
                </a:gridCol>
                <a:gridCol w="1545588">
                  <a:extLst>
                    <a:ext uri="{9D8B030D-6E8A-4147-A177-3AD203B41FA5}">
                      <a16:colId xmlns:a16="http://schemas.microsoft.com/office/drawing/2014/main" val="2979569632"/>
                    </a:ext>
                  </a:extLst>
                </a:gridCol>
                <a:gridCol w="1605735">
                  <a:extLst>
                    <a:ext uri="{9D8B030D-6E8A-4147-A177-3AD203B41FA5}">
                      <a16:colId xmlns:a16="http://schemas.microsoft.com/office/drawing/2014/main" val="434227167"/>
                    </a:ext>
                  </a:extLst>
                </a:gridCol>
                <a:gridCol w="1653152">
                  <a:extLst>
                    <a:ext uri="{9D8B030D-6E8A-4147-A177-3AD203B41FA5}">
                      <a16:colId xmlns:a16="http://schemas.microsoft.com/office/drawing/2014/main" val="614571481"/>
                    </a:ext>
                  </a:extLst>
                </a:gridCol>
                <a:gridCol w="1487837">
                  <a:extLst>
                    <a:ext uri="{9D8B030D-6E8A-4147-A177-3AD203B41FA5}">
                      <a16:colId xmlns:a16="http://schemas.microsoft.com/office/drawing/2014/main" val="4105235864"/>
                    </a:ext>
                  </a:extLst>
                </a:gridCol>
                <a:gridCol w="1539497">
                  <a:extLst>
                    <a:ext uri="{9D8B030D-6E8A-4147-A177-3AD203B41FA5}">
                      <a16:colId xmlns:a16="http://schemas.microsoft.com/office/drawing/2014/main" val="1560008280"/>
                    </a:ext>
                  </a:extLst>
                </a:gridCol>
              </a:tblGrid>
              <a:tr h="494453">
                <a:tc>
                  <a:txBody>
                    <a:bodyPr/>
                    <a:lstStyle/>
                    <a:p>
                      <a:pPr algn="ctr"/>
                      <a:r>
                        <a:rPr lang="en-US" sz="1600" dirty="0"/>
                        <a:t>Model</a:t>
                      </a:r>
                    </a:p>
                  </a:txBody>
                  <a:tcPr marL="121920" marR="121920" marT="60960" marB="60960" anchor="ctr"/>
                </a:tc>
                <a:tc gridSpan="3">
                  <a:txBody>
                    <a:bodyPr/>
                    <a:lstStyle/>
                    <a:p>
                      <a:pPr algn="ctr"/>
                      <a:r>
                        <a:rPr lang="en-US" sz="1600" dirty="0"/>
                        <a:t>Race</a:t>
                      </a:r>
                    </a:p>
                  </a:txBody>
                  <a:tcPr marL="121920" marR="121920" marT="60960" marB="60960"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sz="1600" dirty="0"/>
                        <a:t>Gender</a:t>
                      </a:r>
                    </a:p>
                  </a:txBody>
                  <a:tcPr marL="121920" marR="121920" marT="60960" marB="60960"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34992329"/>
                  </a:ext>
                </a:extLst>
              </a:tr>
              <a:tr h="494453">
                <a:tc>
                  <a:txBody>
                    <a:bodyPr/>
                    <a:lstStyle/>
                    <a:p>
                      <a:pPr algn="ctr"/>
                      <a:endParaRPr lang="en-US" sz="1600" dirty="0"/>
                    </a:p>
                  </a:txBody>
                  <a:tcPr marL="121920" marR="121920" marT="60960" marB="60960" anchor="ctr"/>
                </a:tc>
                <a:tc>
                  <a:txBody>
                    <a:bodyPr/>
                    <a:lstStyle/>
                    <a:p>
                      <a:pPr algn="ctr"/>
                      <a:r>
                        <a:rPr lang="en-US" sz="1600" dirty="0"/>
                        <a:t>AUC</a:t>
                      </a:r>
                    </a:p>
                  </a:txBody>
                  <a:tcPr marL="121920" marR="121920" marT="60960" marB="60960" anchor="ctr"/>
                </a:tc>
                <a:tc>
                  <a:txBody>
                    <a:bodyPr/>
                    <a:lstStyle/>
                    <a:p>
                      <a:pPr algn="ctr"/>
                      <a:r>
                        <a:rPr lang="en-US" sz="1600" dirty="0"/>
                        <a:t>DPD</a:t>
                      </a:r>
                    </a:p>
                  </a:txBody>
                  <a:tcPr marL="121920" marR="121920" marT="60960" marB="60960" anchor="ctr"/>
                </a:tc>
                <a:tc>
                  <a:txBody>
                    <a:bodyPr/>
                    <a:lstStyle/>
                    <a:p>
                      <a:pPr algn="ctr"/>
                      <a:r>
                        <a:rPr lang="en-US" sz="1600" dirty="0"/>
                        <a:t>EOD</a:t>
                      </a:r>
                    </a:p>
                  </a:txBody>
                  <a:tcPr marL="121920" marR="121920" marT="60960" marB="60960" anchor="ctr"/>
                </a:tc>
                <a:tc>
                  <a:txBody>
                    <a:bodyPr/>
                    <a:lstStyle/>
                    <a:p>
                      <a:pPr algn="ctr"/>
                      <a:r>
                        <a:rPr lang="en-US" sz="1600" dirty="0"/>
                        <a:t>AUC</a:t>
                      </a:r>
                    </a:p>
                  </a:txBody>
                  <a:tcPr marL="121920" marR="121920" marT="60960" marB="60960" anchor="ctr"/>
                </a:tc>
                <a:tc>
                  <a:txBody>
                    <a:bodyPr/>
                    <a:lstStyle/>
                    <a:p>
                      <a:pPr algn="ctr"/>
                      <a:r>
                        <a:rPr lang="en-US" sz="1600" dirty="0"/>
                        <a:t>DPD</a:t>
                      </a:r>
                    </a:p>
                  </a:txBody>
                  <a:tcPr marL="121920" marR="121920" marT="60960" marB="60960" anchor="ctr"/>
                </a:tc>
                <a:tc>
                  <a:txBody>
                    <a:bodyPr/>
                    <a:lstStyle/>
                    <a:p>
                      <a:pPr algn="ctr"/>
                      <a:r>
                        <a:rPr lang="en-US" sz="1600" dirty="0"/>
                        <a:t>EOD</a:t>
                      </a:r>
                    </a:p>
                  </a:txBody>
                  <a:tcPr marL="121920" marR="121920" marT="60960" marB="60960" anchor="ctr"/>
                </a:tc>
                <a:extLst>
                  <a:ext uri="{0D108BD9-81ED-4DB2-BD59-A6C34878D82A}">
                    <a16:rowId xmlns:a16="http://schemas.microsoft.com/office/drawing/2014/main" val="4182119192"/>
                  </a:ext>
                </a:extLst>
              </a:tr>
              <a:tr h="609600">
                <a:tc>
                  <a:txBody>
                    <a:bodyPr/>
                    <a:lstStyle/>
                    <a:p>
                      <a:pPr algn="ctr"/>
                      <a:r>
                        <a:rPr lang="en-US" sz="1600" dirty="0"/>
                        <a:t>w/o first step debias</a:t>
                      </a:r>
                    </a:p>
                  </a:txBody>
                  <a:tcPr marL="121920" marR="121920" marT="60960" marB="60960" anchor="ctr"/>
                </a:tc>
                <a:tc>
                  <a:txBody>
                    <a:bodyPr/>
                    <a:lstStyle/>
                    <a:p>
                      <a:pPr algn="ctr"/>
                      <a:r>
                        <a:rPr lang="en-US" sz="1600" dirty="0"/>
                        <a:t>0.793±0.000</a:t>
                      </a:r>
                    </a:p>
                  </a:txBody>
                  <a:tcPr marL="121920" marR="121920" marT="60960" marB="60960" anchor="ctr"/>
                </a:tc>
                <a:tc>
                  <a:txBody>
                    <a:bodyPr/>
                    <a:lstStyle/>
                    <a:p>
                      <a:pPr algn="ctr"/>
                      <a:r>
                        <a:rPr lang="en-US" altLang="zh-CN" sz="1600" b="1" dirty="0"/>
                        <a:t>0.596</a:t>
                      </a:r>
                      <a:r>
                        <a:rPr lang="en-US" sz="1600" b="1" dirty="0"/>
                        <a:t>±</a:t>
                      </a:r>
                      <a:r>
                        <a:rPr lang="en-US" altLang="zh-CN" sz="1600" b="1" dirty="0"/>
                        <a:t>0.022</a:t>
                      </a:r>
                      <a:endParaRPr lang="en-US" sz="1600" b="1" dirty="0"/>
                    </a:p>
                  </a:txBody>
                  <a:tcPr marL="121920" marR="121920" marT="60960" marB="60960" anchor="ctr"/>
                </a:tc>
                <a:tc>
                  <a:txBody>
                    <a:bodyPr/>
                    <a:lstStyle/>
                    <a:p>
                      <a:pPr algn="ctr"/>
                      <a:r>
                        <a:rPr lang="en-US" altLang="zh-CN" sz="1600" dirty="0"/>
                        <a:t>0.687</a:t>
                      </a:r>
                      <a:r>
                        <a:rPr lang="en-US" sz="1600" dirty="0"/>
                        <a:t>±</a:t>
                      </a:r>
                      <a:r>
                        <a:rPr lang="en-US" altLang="zh-CN" sz="1600" dirty="0"/>
                        <a:t>0.038</a:t>
                      </a:r>
                      <a:endParaRPr lang="en-US" sz="1600" dirty="0"/>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0.79</a:t>
                      </a:r>
                      <a:r>
                        <a:rPr lang="en-US" altLang="zh-CN" sz="1600" dirty="0"/>
                        <a:t>2</a:t>
                      </a:r>
                      <a:r>
                        <a:rPr lang="en-US" sz="1600" dirty="0"/>
                        <a:t>±0.000</a:t>
                      </a: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1600" dirty="0"/>
                        <a:t>0.016</a:t>
                      </a:r>
                      <a:r>
                        <a:rPr lang="en-US" sz="1600" dirty="0"/>
                        <a:t>±</a:t>
                      </a:r>
                      <a:r>
                        <a:rPr lang="en-US" altLang="zh-CN" sz="1600" dirty="0"/>
                        <a:t>0.002</a:t>
                      </a:r>
                      <a:endParaRPr lang="en-US" sz="1600" dirty="0"/>
                    </a:p>
                  </a:txBody>
                  <a:tcPr marL="121920" marR="121920" marT="60960" marB="60960" anchor="ctr"/>
                </a:tc>
                <a:tc>
                  <a:txBody>
                    <a:bodyPr/>
                    <a:lstStyle/>
                    <a:p>
                      <a:pPr algn="ctr"/>
                      <a:r>
                        <a:rPr lang="en-US" altLang="zh-CN" sz="1600" dirty="0"/>
                        <a:t>0.027</a:t>
                      </a:r>
                      <a:r>
                        <a:rPr lang="en-US" sz="1600" dirty="0"/>
                        <a:t>±</a:t>
                      </a:r>
                      <a:r>
                        <a:rPr lang="en-US" altLang="zh-CN" sz="1600" dirty="0"/>
                        <a:t>0.002</a:t>
                      </a:r>
                      <a:endParaRPr lang="en-US" sz="1600" dirty="0"/>
                    </a:p>
                  </a:txBody>
                  <a:tcPr marL="121920" marR="121920" marT="60960" marB="60960" anchor="ctr"/>
                </a:tc>
                <a:extLst>
                  <a:ext uri="{0D108BD9-81ED-4DB2-BD59-A6C34878D82A}">
                    <a16:rowId xmlns:a16="http://schemas.microsoft.com/office/drawing/2014/main" val="3379306623"/>
                  </a:ext>
                </a:extLst>
              </a:tr>
              <a:tr h="609600">
                <a:tc>
                  <a:txBody>
                    <a:bodyPr/>
                    <a:lstStyle/>
                    <a:p>
                      <a:pPr algn="ctr"/>
                      <a:r>
                        <a:rPr lang="en-US" sz="1600" dirty="0"/>
                        <a:t>w/o second step debias</a:t>
                      </a:r>
                    </a:p>
                  </a:txBody>
                  <a:tcPr marL="121920" marR="121920" marT="60960" marB="60960" anchor="ctr"/>
                </a:tc>
                <a:tc>
                  <a:txBody>
                    <a:bodyPr/>
                    <a:lstStyle/>
                    <a:p>
                      <a:pPr algn="ctr"/>
                      <a:r>
                        <a:rPr lang="en-US" sz="1600" dirty="0"/>
                        <a:t>0.793±0.001</a:t>
                      </a:r>
                    </a:p>
                  </a:txBody>
                  <a:tcPr marL="121920" marR="121920" marT="60960" marB="60960" anchor="ctr"/>
                </a:tc>
                <a:tc>
                  <a:txBody>
                    <a:bodyPr/>
                    <a:lstStyle/>
                    <a:p>
                      <a:pPr algn="ctr"/>
                      <a:r>
                        <a:rPr lang="en-US" altLang="zh-CN" sz="1600" dirty="0"/>
                        <a:t>0.616</a:t>
                      </a:r>
                      <a:r>
                        <a:rPr lang="en-US" sz="1600" dirty="0"/>
                        <a:t>±</a:t>
                      </a:r>
                      <a:r>
                        <a:rPr lang="en-US" altLang="zh-CN" sz="1600" dirty="0"/>
                        <a:t>0.041</a:t>
                      </a:r>
                      <a:endParaRPr lang="en-US" sz="1600" dirty="0"/>
                    </a:p>
                  </a:txBody>
                  <a:tcPr marL="121920" marR="121920" marT="60960" marB="60960" anchor="ctr"/>
                </a:tc>
                <a:tc>
                  <a:txBody>
                    <a:bodyPr/>
                    <a:lstStyle/>
                    <a:p>
                      <a:pPr algn="ctr"/>
                      <a:r>
                        <a:rPr lang="en-US" altLang="zh-CN" sz="1600" dirty="0"/>
                        <a:t>0.745</a:t>
                      </a:r>
                      <a:r>
                        <a:rPr lang="en-US" sz="1600" dirty="0"/>
                        <a:t>±</a:t>
                      </a:r>
                      <a:r>
                        <a:rPr lang="en-US" altLang="zh-CN" sz="1600" dirty="0"/>
                        <a:t>0.076</a:t>
                      </a:r>
                      <a:endParaRPr lang="en-US" sz="1600" dirty="0"/>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0.793±0.001</a:t>
                      </a:r>
                    </a:p>
                  </a:txBody>
                  <a:tcPr marL="121920" marR="121920" marT="60960" marB="60960" anchor="ctr"/>
                </a:tc>
                <a:tc>
                  <a:txBody>
                    <a:bodyPr/>
                    <a:lstStyle/>
                    <a:p>
                      <a:pPr algn="ctr"/>
                      <a:r>
                        <a:rPr lang="en-US" altLang="zh-CN" sz="1600" dirty="0"/>
                        <a:t>0.014</a:t>
                      </a:r>
                      <a:r>
                        <a:rPr lang="en-US" sz="1600" dirty="0"/>
                        <a:t>±</a:t>
                      </a:r>
                      <a:r>
                        <a:rPr lang="en-US" altLang="zh-CN" sz="1600" dirty="0"/>
                        <a:t>0.007</a:t>
                      </a:r>
                      <a:endParaRPr lang="en-US" sz="1600" dirty="0"/>
                    </a:p>
                  </a:txBody>
                  <a:tcPr marL="121920" marR="121920" marT="60960" marB="60960" anchor="ctr"/>
                </a:tc>
                <a:tc>
                  <a:txBody>
                    <a:bodyPr/>
                    <a:lstStyle/>
                    <a:p>
                      <a:pPr algn="ctr"/>
                      <a:r>
                        <a:rPr lang="en-US" altLang="zh-CN" sz="1600" dirty="0"/>
                        <a:t>0.026</a:t>
                      </a:r>
                      <a:r>
                        <a:rPr lang="en-US" sz="1600" dirty="0"/>
                        <a:t>±</a:t>
                      </a:r>
                      <a:r>
                        <a:rPr lang="en-US" altLang="zh-CN" sz="1600" dirty="0"/>
                        <a:t>0.009</a:t>
                      </a:r>
                      <a:endParaRPr lang="en-US" sz="1600" dirty="0"/>
                    </a:p>
                  </a:txBody>
                  <a:tcPr marL="121920" marR="121920" marT="60960" marB="60960" anchor="ctr"/>
                </a:tc>
                <a:extLst>
                  <a:ext uri="{0D108BD9-81ED-4DB2-BD59-A6C34878D82A}">
                    <a16:rowId xmlns:a16="http://schemas.microsoft.com/office/drawing/2014/main" val="3152127899"/>
                  </a:ext>
                </a:extLst>
              </a:tr>
              <a:tr h="494453">
                <a:tc>
                  <a:txBody>
                    <a:bodyPr/>
                    <a:lstStyle/>
                    <a:p>
                      <a:pPr algn="ctr"/>
                      <a:r>
                        <a:rPr lang="en-US" sz="1600" dirty="0"/>
                        <a:t>Ours</a:t>
                      </a:r>
                    </a:p>
                  </a:txBody>
                  <a:tcPr marL="121920" marR="121920" marT="60960" marB="60960" anchor="ctr"/>
                </a:tc>
                <a:tc>
                  <a:txBody>
                    <a:bodyPr/>
                    <a:lstStyle/>
                    <a:p>
                      <a:pPr algn="ctr"/>
                      <a:r>
                        <a:rPr lang="en-US" sz="1600" dirty="0"/>
                        <a:t>0.792±0.000</a:t>
                      </a:r>
                    </a:p>
                  </a:txBody>
                  <a:tcPr marL="121920" marR="121920" marT="60960" marB="60960" anchor="ctr"/>
                </a:tc>
                <a:tc>
                  <a:txBody>
                    <a:bodyPr/>
                    <a:lstStyle/>
                    <a:p>
                      <a:pPr algn="ctr"/>
                      <a:r>
                        <a:rPr lang="en-US" altLang="zh-CN" sz="1600" b="1" dirty="0"/>
                        <a:t>0.597</a:t>
                      </a:r>
                      <a:r>
                        <a:rPr lang="en-US" sz="1600" b="1" dirty="0"/>
                        <a:t>±</a:t>
                      </a:r>
                      <a:r>
                        <a:rPr lang="en-US" altLang="zh-CN" sz="1600" b="1" dirty="0"/>
                        <a:t>0.015</a:t>
                      </a:r>
                      <a:endParaRPr lang="en-US" sz="1600" b="1" dirty="0"/>
                    </a:p>
                  </a:txBody>
                  <a:tcPr marL="121920" marR="121920" marT="60960" marB="60960" anchor="ctr"/>
                </a:tc>
                <a:tc>
                  <a:txBody>
                    <a:bodyPr/>
                    <a:lstStyle/>
                    <a:p>
                      <a:pPr algn="ctr"/>
                      <a:r>
                        <a:rPr lang="en-US" altLang="zh-CN" sz="1600" b="1" dirty="0"/>
                        <a:t>0.662</a:t>
                      </a:r>
                      <a:r>
                        <a:rPr lang="en-US" sz="1600" b="1" dirty="0"/>
                        <a:t>±</a:t>
                      </a:r>
                      <a:r>
                        <a:rPr lang="en-US" altLang="zh-CN" sz="1600" b="1" dirty="0"/>
                        <a:t>0.029</a:t>
                      </a:r>
                      <a:endParaRPr lang="en-US" sz="1600" b="1" dirty="0"/>
                    </a:p>
                  </a:txBody>
                  <a:tcPr marL="121920" marR="121920" marT="60960" marB="60960" anchor="ctr"/>
                </a:tc>
                <a:tc>
                  <a:txBody>
                    <a:bodyPr/>
                    <a:lstStyle/>
                    <a:p>
                      <a:pPr algn="ctr"/>
                      <a:r>
                        <a:rPr lang="en-US" altLang="zh-CN" sz="1600" dirty="0"/>
                        <a:t>0.793</a:t>
                      </a:r>
                      <a:r>
                        <a:rPr lang="en-US" sz="1600" dirty="0"/>
                        <a:t>±</a:t>
                      </a:r>
                      <a:r>
                        <a:rPr lang="en-US" altLang="zh-CN" sz="1600" dirty="0"/>
                        <a:t>0.001</a:t>
                      </a:r>
                      <a:endParaRPr lang="en-US" sz="1600" dirty="0"/>
                    </a:p>
                  </a:txBody>
                  <a:tcPr marL="121920" marR="121920" marT="60960" marB="60960" anchor="ctr"/>
                </a:tc>
                <a:tc>
                  <a:txBody>
                    <a:bodyPr/>
                    <a:lstStyle/>
                    <a:p>
                      <a:pPr algn="ctr"/>
                      <a:r>
                        <a:rPr lang="en-US" altLang="zh-CN" sz="1600" b="1" dirty="0"/>
                        <a:t>0.011</a:t>
                      </a:r>
                      <a:r>
                        <a:rPr lang="en-US" sz="1600" b="1" dirty="0"/>
                        <a:t>±</a:t>
                      </a:r>
                      <a:r>
                        <a:rPr lang="en-US" altLang="zh-CN" sz="1600" b="1" dirty="0"/>
                        <a:t>0.001</a:t>
                      </a:r>
                      <a:endParaRPr lang="en-US" sz="1600" b="1" dirty="0"/>
                    </a:p>
                  </a:txBody>
                  <a:tcPr marL="121920" marR="121920" marT="60960" marB="60960" anchor="ctr"/>
                </a:tc>
                <a:tc>
                  <a:txBody>
                    <a:bodyPr/>
                    <a:lstStyle/>
                    <a:p>
                      <a:pPr algn="ctr"/>
                      <a:r>
                        <a:rPr lang="en-US" altLang="zh-CN" sz="1600" b="1" dirty="0"/>
                        <a:t>0.022</a:t>
                      </a:r>
                      <a:r>
                        <a:rPr lang="en-US" sz="1600" b="1" dirty="0"/>
                        <a:t>±</a:t>
                      </a:r>
                      <a:r>
                        <a:rPr lang="en-US" altLang="zh-CN" sz="1600" b="1" dirty="0"/>
                        <a:t>0.003</a:t>
                      </a:r>
                      <a:endParaRPr lang="en-US" sz="1600" b="1" dirty="0"/>
                    </a:p>
                  </a:txBody>
                  <a:tcPr marL="121920" marR="121920" marT="60960" marB="60960" anchor="ctr"/>
                </a:tc>
                <a:extLst>
                  <a:ext uri="{0D108BD9-81ED-4DB2-BD59-A6C34878D82A}">
                    <a16:rowId xmlns:a16="http://schemas.microsoft.com/office/drawing/2014/main" val="1615504460"/>
                  </a:ext>
                </a:extLst>
              </a:tr>
            </a:tbl>
          </a:graphicData>
        </a:graphic>
      </p:graphicFrame>
      <p:sp>
        <p:nvSpPr>
          <p:cNvPr id="10" name="Content Placeholder 2">
            <a:extLst>
              <a:ext uri="{FF2B5EF4-FFF2-40B4-BE49-F238E27FC236}">
                <a16:creationId xmlns:a16="http://schemas.microsoft.com/office/drawing/2014/main" id="{74B607B8-2424-FB79-A074-8E233D8EEF18}"/>
              </a:ext>
            </a:extLst>
          </p:cNvPr>
          <p:cNvSpPr>
            <a:spLocks noGrp="1"/>
          </p:cNvSpPr>
          <p:nvPr>
            <p:ph sz="quarter" idx="12"/>
          </p:nvPr>
        </p:nvSpPr>
        <p:spPr>
          <a:xfrm>
            <a:off x="2743199" y="4532489"/>
            <a:ext cx="6705600" cy="426784"/>
          </a:xfrm>
        </p:spPr>
        <p:txBody>
          <a:bodyPr>
            <a:normAutofit fontScale="92500"/>
          </a:bodyPr>
          <a:lstStyle/>
          <a:p>
            <a:r>
              <a:rPr lang="en-US" sz="2133" dirty="0"/>
              <a:t>Ablation study of each step in the debiasing framework</a:t>
            </a:r>
          </a:p>
        </p:txBody>
      </p:sp>
      <p:sp>
        <p:nvSpPr>
          <p:cNvPr id="6" name="Content Placeholder 2">
            <a:extLst>
              <a:ext uri="{FF2B5EF4-FFF2-40B4-BE49-F238E27FC236}">
                <a16:creationId xmlns:a16="http://schemas.microsoft.com/office/drawing/2014/main" id="{74333860-77A2-726B-F094-FC6F9DA51C2C}"/>
              </a:ext>
            </a:extLst>
          </p:cNvPr>
          <p:cNvSpPr txBox="1">
            <a:spLocks/>
          </p:cNvSpPr>
          <p:nvPr/>
        </p:nvSpPr>
        <p:spPr bwMode="auto">
          <a:xfrm>
            <a:off x="764583" y="5600839"/>
            <a:ext cx="10133236"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i="1" kern="0" dirty="0"/>
              <a:t>Observation:</a:t>
            </a:r>
            <a:r>
              <a:rPr lang="en-US" sz="2133" kern="0" dirty="0"/>
              <a:t> Debiasing each part in the framework is necessary for fair prediction.</a:t>
            </a:r>
          </a:p>
        </p:txBody>
      </p:sp>
      <p:sp>
        <p:nvSpPr>
          <p:cNvPr id="3" name="Slide Number Placeholder 2">
            <a:extLst>
              <a:ext uri="{FF2B5EF4-FFF2-40B4-BE49-F238E27FC236}">
                <a16:creationId xmlns:a16="http://schemas.microsoft.com/office/drawing/2014/main" id="{B629523A-CDF9-21C7-E94D-DC1B683852C8}"/>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26</a:t>
            </a:fld>
            <a:endParaRPr lang="en-US" sz="1333">
              <a:solidFill>
                <a:schemeClr val="tx1">
                  <a:lumMod val="65000"/>
                  <a:lumOff val="35000"/>
                </a:schemeClr>
              </a:solidFill>
            </a:endParaRPr>
          </a:p>
        </p:txBody>
      </p:sp>
    </p:spTree>
    <p:extLst>
      <p:ext uri="{BB962C8B-B14F-4D97-AF65-F5344CB8AC3E}">
        <p14:creationId xmlns:p14="http://schemas.microsoft.com/office/powerpoint/2010/main" val="2611309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971A16-6ADF-7B6C-6D41-40C4E93C6A23}"/>
              </a:ext>
            </a:extLst>
          </p:cNvPr>
          <p:cNvPicPr>
            <a:picLocks noChangeAspect="1"/>
          </p:cNvPicPr>
          <p:nvPr/>
        </p:nvPicPr>
        <p:blipFill>
          <a:blip r:embed="rId2"/>
          <a:stretch>
            <a:fillRect/>
          </a:stretch>
        </p:blipFill>
        <p:spPr>
          <a:xfrm>
            <a:off x="358589" y="3174994"/>
            <a:ext cx="5291666" cy="3571874"/>
          </a:xfrm>
          <a:prstGeom prst="rect">
            <a:avLst/>
          </a:prstGeom>
        </p:spPr>
      </p:pic>
      <p:pic>
        <p:nvPicPr>
          <p:cNvPr id="5" name="Picture 4">
            <a:extLst>
              <a:ext uri="{FF2B5EF4-FFF2-40B4-BE49-F238E27FC236}">
                <a16:creationId xmlns:a16="http://schemas.microsoft.com/office/drawing/2014/main" id="{5690D81E-E894-C22B-A146-6D45076E85FF}"/>
              </a:ext>
            </a:extLst>
          </p:cNvPr>
          <p:cNvPicPr>
            <a:picLocks noChangeAspect="1"/>
          </p:cNvPicPr>
          <p:nvPr/>
        </p:nvPicPr>
        <p:blipFill>
          <a:blip r:embed="rId3"/>
          <a:stretch>
            <a:fillRect/>
          </a:stretch>
        </p:blipFill>
        <p:spPr>
          <a:xfrm>
            <a:off x="5650255" y="3571121"/>
            <a:ext cx="6332137" cy="2928612"/>
          </a:xfrm>
          <a:prstGeom prst="rect">
            <a:avLst/>
          </a:prstGeom>
        </p:spPr>
      </p:pic>
      <p:sp>
        <p:nvSpPr>
          <p:cNvPr id="9" name="TextBox 8">
            <a:extLst>
              <a:ext uri="{FF2B5EF4-FFF2-40B4-BE49-F238E27FC236}">
                <a16:creationId xmlns:a16="http://schemas.microsoft.com/office/drawing/2014/main" id="{CF01FD62-FA10-28AC-CC2A-D7B8F0754A38}"/>
              </a:ext>
            </a:extLst>
          </p:cNvPr>
          <p:cNvSpPr txBox="1"/>
          <p:nvPr/>
        </p:nvSpPr>
        <p:spPr>
          <a:xfrm>
            <a:off x="557122" y="1037939"/>
            <a:ext cx="11077755" cy="1938992"/>
          </a:xfrm>
          <a:prstGeom prst="rect">
            <a:avLst/>
          </a:prstGeom>
          <a:noFill/>
        </p:spPr>
        <p:txBody>
          <a:bodyPr wrap="square">
            <a:spAutoFit/>
          </a:bodyPr>
          <a:lstStyle/>
          <a:p>
            <a:pPr marL="285750" indent="-285750" algn="l">
              <a:buFont typeface="Arial" panose="020B0604020202020204" pitchFamily="34" charset="0"/>
              <a:buChar char="•"/>
            </a:pPr>
            <a:r>
              <a:rPr lang="en-US" altLang="zh-CN" sz="2000" b="0" i="0" u="none" strike="noStrike" baseline="0" dirty="0"/>
              <a:t>Previous studies: simple clinical scoring systems (MELD), or </a:t>
            </a:r>
            <a:r>
              <a:rPr lang="en-US" altLang="zh-CN" sz="2000" dirty="0"/>
              <a:t>prediction</a:t>
            </a:r>
            <a:r>
              <a:rPr lang="en-US" altLang="zh-CN" sz="2000" b="0" i="0" u="none" strike="noStrike" baseline="0" dirty="0"/>
              <a:t> models for </a:t>
            </a:r>
            <a:r>
              <a:rPr lang="en-US" altLang="zh-CN" sz="2000" b="0" i="0" u="none" strike="noStrike" baseline="0" dirty="0">
                <a:solidFill>
                  <a:srgbClr val="FF0000"/>
                </a:solidFill>
              </a:rPr>
              <a:t>individual</a:t>
            </a:r>
            <a:r>
              <a:rPr lang="en-US" altLang="zh-CN" sz="2000" b="0" i="0" u="none" strike="noStrike" baseline="0" dirty="0"/>
              <a:t> risk prediction</a:t>
            </a:r>
          </a:p>
          <a:p>
            <a:pPr marL="285750" indent="-285750" algn="l">
              <a:buFont typeface="Arial" panose="020B0604020202020204" pitchFamily="34" charset="0"/>
              <a:buChar char="•"/>
            </a:pPr>
            <a:r>
              <a:rPr lang="en-US" altLang="zh-CN" sz="2000" dirty="0"/>
              <a:t>S</a:t>
            </a:r>
            <a:r>
              <a:rPr lang="en-US" altLang="zh-CN" sz="2000" b="0" i="0" u="none" strike="noStrike" baseline="0" dirty="0"/>
              <a:t>uccess of a liver transplant goes beyond patient survival, also depends on </a:t>
            </a:r>
            <a:r>
              <a:rPr lang="en-US" altLang="zh-CN" sz="2000" b="0" i="0" u="none" strike="noStrike" baseline="0" dirty="0">
                <a:solidFill>
                  <a:srgbClr val="FF0000"/>
                </a:solidFill>
              </a:rPr>
              <a:t>post-transplant risks</a:t>
            </a:r>
          </a:p>
          <a:p>
            <a:pPr marL="742950" lvl="1" indent="-285750">
              <a:buFont typeface="Wingdings" panose="05000000000000000000" pitchFamily="2" charset="2"/>
              <a:buChar char="Ø"/>
            </a:pPr>
            <a:r>
              <a:rPr lang="en-US" altLang="zh-CN" sz="2000" b="0" i="0" u="none" strike="noStrike" baseline="0" dirty="0"/>
              <a:t>Such as: Cardiovascular disease; Rejection; Diabetes; Etc.</a:t>
            </a:r>
          </a:p>
          <a:p>
            <a:pPr marL="285750" indent="-285750" algn="l">
              <a:buFont typeface="Arial" panose="020B0604020202020204" pitchFamily="34" charset="0"/>
              <a:buChar char="•"/>
            </a:pPr>
            <a:r>
              <a:rPr lang="en-US" altLang="zh-CN" sz="2000" dirty="0"/>
              <a:t>P</a:t>
            </a:r>
            <a:r>
              <a:rPr lang="en-US" altLang="zh-CN" sz="2000" b="0" i="0" u="none" strike="noStrike" baseline="0" dirty="0"/>
              <a:t>ost-transplant risk factors are highly interdependent*, indicating that a joint prediction approach would be more effective</a:t>
            </a:r>
            <a:endParaRPr lang="zh-CN" altLang="en-US" sz="2000" dirty="0"/>
          </a:p>
        </p:txBody>
      </p:sp>
      <p:sp>
        <p:nvSpPr>
          <p:cNvPr id="11" name="TextBox 10">
            <a:extLst>
              <a:ext uri="{FF2B5EF4-FFF2-40B4-BE49-F238E27FC236}">
                <a16:creationId xmlns:a16="http://schemas.microsoft.com/office/drawing/2014/main" id="{776786B4-EEE0-CC8E-CB36-04B50EB89B5F}"/>
              </a:ext>
            </a:extLst>
          </p:cNvPr>
          <p:cNvSpPr txBox="1"/>
          <p:nvPr/>
        </p:nvSpPr>
        <p:spPr>
          <a:xfrm>
            <a:off x="4133626" y="6634982"/>
            <a:ext cx="8549639" cy="253916"/>
          </a:xfrm>
          <a:prstGeom prst="rect">
            <a:avLst/>
          </a:prstGeom>
          <a:noFill/>
        </p:spPr>
        <p:txBody>
          <a:bodyPr wrap="square">
            <a:spAutoFit/>
          </a:bodyPr>
          <a:lstStyle/>
          <a:p>
            <a:pPr algn="l"/>
            <a:r>
              <a:rPr lang="en-US" altLang="zh-CN" sz="1050" b="0" i="0" u="none" strike="noStrike" baseline="0" dirty="0">
                <a:solidFill>
                  <a:schemeClr val="tx1">
                    <a:lumMod val="50000"/>
                    <a:lumOff val="50000"/>
                  </a:schemeClr>
                </a:solidFill>
                <a:latin typeface="TimesNewRomanPSMT"/>
              </a:rPr>
              <a:t>* P.R. John, P.J. </a:t>
            </a:r>
            <a:r>
              <a:rPr lang="en-US" altLang="zh-CN" sz="1050" b="0" i="0" u="none" strike="noStrike" baseline="0" dirty="0" err="1">
                <a:solidFill>
                  <a:schemeClr val="tx1">
                    <a:lumMod val="50000"/>
                    <a:lumOff val="50000"/>
                  </a:schemeClr>
                </a:solidFill>
                <a:latin typeface="TimesNewRomanPSMT"/>
              </a:rPr>
              <a:t>Thuluvath</a:t>
            </a:r>
            <a:r>
              <a:rPr lang="en-US" altLang="zh-CN" sz="1050" b="0" i="0" u="none" strike="noStrike" baseline="0" dirty="0">
                <a:solidFill>
                  <a:schemeClr val="tx1">
                    <a:lumMod val="50000"/>
                    <a:lumOff val="50000"/>
                  </a:schemeClr>
                </a:solidFill>
                <a:latin typeface="TimesNewRomanPSMT"/>
              </a:rPr>
              <a:t>, Outcome of liver transplantation in patients with diabetes mellitus: a case-control study, Hepatology. 34 (2001) 889–895.</a:t>
            </a:r>
            <a:endParaRPr lang="zh-CN" altLang="en-US" sz="1050" dirty="0">
              <a:solidFill>
                <a:schemeClr val="tx1">
                  <a:lumMod val="50000"/>
                  <a:lumOff val="50000"/>
                </a:schemeClr>
              </a:solidFill>
            </a:endParaRPr>
          </a:p>
        </p:txBody>
      </p:sp>
      <p:sp>
        <p:nvSpPr>
          <p:cNvPr id="12" name="Title 1">
            <a:extLst>
              <a:ext uri="{FF2B5EF4-FFF2-40B4-BE49-F238E27FC236}">
                <a16:creationId xmlns:a16="http://schemas.microsoft.com/office/drawing/2014/main" id="{6668E8A7-7A72-FC35-78F1-4E0EAFBAB57A}"/>
              </a:ext>
            </a:extLst>
          </p:cNvPr>
          <p:cNvSpPr>
            <a:spLocks noGrp="1"/>
          </p:cNvSpPr>
          <p:nvPr>
            <p:ph type="title"/>
          </p:nvPr>
        </p:nvSpPr>
        <p:spPr>
          <a:xfrm>
            <a:off x="557122" y="475906"/>
            <a:ext cx="9045261" cy="426784"/>
          </a:xfrm>
        </p:spPr>
        <p:txBody>
          <a:bodyPr>
            <a:normAutofit fontScale="90000"/>
          </a:bodyPr>
          <a:lstStyle/>
          <a:p>
            <a:r>
              <a:rPr lang="en-US" dirty="0"/>
              <a:t>Post-transplant Risks</a:t>
            </a:r>
          </a:p>
        </p:txBody>
      </p:sp>
      <p:sp>
        <p:nvSpPr>
          <p:cNvPr id="13" name="Slide Number Placeholder 12">
            <a:extLst>
              <a:ext uri="{FF2B5EF4-FFF2-40B4-BE49-F238E27FC236}">
                <a16:creationId xmlns:a16="http://schemas.microsoft.com/office/drawing/2014/main" id="{1792D1AB-5399-2995-B2A1-4A8808C07969}"/>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27</a:t>
            </a:fld>
            <a:endParaRPr lang="en-US" sz="1333">
              <a:solidFill>
                <a:schemeClr val="tx1">
                  <a:lumMod val="65000"/>
                  <a:lumOff val="35000"/>
                </a:schemeClr>
              </a:solidFill>
            </a:endParaRPr>
          </a:p>
        </p:txBody>
      </p:sp>
    </p:spTree>
    <p:extLst>
      <p:ext uri="{BB962C8B-B14F-4D97-AF65-F5344CB8AC3E}">
        <p14:creationId xmlns:p14="http://schemas.microsoft.com/office/powerpoint/2010/main" val="3368646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BA9C9-4219-F56F-4115-B1BCBEF77E52}"/>
              </a:ext>
            </a:extLst>
          </p:cNvPr>
          <p:cNvPicPr>
            <a:picLocks noChangeAspect="1"/>
          </p:cNvPicPr>
          <p:nvPr/>
        </p:nvPicPr>
        <p:blipFill>
          <a:blip r:embed="rId2"/>
          <a:stretch>
            <a:fillRect/>
          </a:stretch>
        </p:blipFill>
        <p:spPr>
          <a:xfrm>
            <a:off x="1762629" y="719978"/>
            <a:ext cx="8924925" cy="5848350"/>
          </a:xfrm>
          <a:prstGeom prst="rect">
            <a:avLst/>
          </a:prstGeom>
        </p:spPr>
      </p:pic>
      <p:sp>
        <p:nvSpPr>
          <p:cNvPr id="6" name="Title 1">
            <a:extLst>
              <a:ext uri="{FF2B5EF4-FFF2-40B4-BE49-F238E27FC236}">
                <a16:creationId xmlns:a16="http://schemas.microsoft.com/office/drawing/2014/main" id="{29FE11AE-6394-707A-CC33-F2DFF202DB50}"/>
              </a:ext>
            </a:extLst>
          </p:cNvPr>
          <p:cNvSpPr>
            <a:spLocks noGrp="1"/>
          </p:cNvSpPr>
          <p:nvPr>
            <p:ph type="title"/>
          </p:nvPr>
        </p:nvSpPr>
        <p:spPr>
          <a:xfrm>
            <a:off x="557122" y="293194"/>
            <a:ext cx="9045261" cy="426784"/>
          </a:xfrm>
        </p:spPr>
        <p:txBody>
          <a:bodyPr>
            <a:normAutofit fontScale="90000"/>
          </a:bodyPr>
          <a:lstStyle/>
          <a:p>
            <a:r>
              <a:rPr lang="en-US" dirty="0"/>
              <a:t>Post-transplant Risks</a:t>
            </a:r>
          </a:p>
        </p:txBody>
      </p:sp>
      <p:sp>
        <p:nvSpPr>
          <p:cNvPr id="7" name="Rectangle 6">
            <a:extLst>
              <a:ext uri="{FF2B5EF4-FFF2-40B4-BE49-F238E27FC236}">
                <a16:creationId xmlns:a16="http://schemas.microsoft.com/office/drawing/2014/main" id="{647B00AD-C369-56A4-E840-E3A03DEBF93A}"/>
              </a:ext>
            </a:extLst>
          </p:cNvPr>
          <p:cNvSpPr/>
          <p:nvPr/>
        </p:nvSpPr>
        <p:spPr>
          <a:xfrm>
            <a:off x="3872753" y="3151991"/>
            <a:ext cx="1699708" cy="1129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56AB195B-767F-2D27-B7BE-724D6D55619C}"/>
              </a:ext>
            </a:extLst>
          </p:cNvPr>
          <p:cNvSpPr/>
          <p:nvPr/>
        </p:nvSpPr>
        <p:spPr>
          <a:xfrm>
            <a:off x="5572461" y="1017607"/>
            <a:ext cx="849854" cy="918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40FD4E2-F3FF-23AC-FAF9-D61C4AD9CE63}"/>
              </a:ext>
            </a:extLst>
          </p:cNvPr>
          <p:cNvSpPr/>
          <p:nvPr/>
        </p:nvSpPr>
        <p:spPr>
          <a:xfrm>
            <a:off x="6402592" y="3333582"/>
            <a:ext cx="849854" cy="918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lide Number Placeholder 10">
            <a:extLst>
              <a:ext uri="{FF2B5EF4-FFF2-40B4-BE49-F238E27FC236}">
                <a16:creationId xmlns:a16="http://schemas.microsoft.com/office/drawing/2014/main" id="{33B81D79-5D87-2458-F51A-94557E0FFA0A}"/>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28</a:t>
            </a:fld>
            <a:endParaRPr lang="en-US" sz="1333">
              <a:solidFill>
                <a:schemeClr val="tx1">
                  <a:lumMod val="65000"/>
                  <a:lumOff val="35000"/>
                </a:schemeClr>
              </a:solidFill>
            </a:endParaRPr>
          </a:p>
        </p:txBody>
      </p:sp>
    </p:spTree>
    <p:extLst>
      <p:ext uri="{BB962C8B-B14F-4D97-AF65-F5344CB8AC3E}">
        <p14:creationId xmlns:p14="http://schemas.microsoft.com/office/powerpoint/2010/main" val="3573417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03AEA50-A5AF-DBA0-EABE-8604E3DA577F}"/>
                  </a:ext>
                </a:extLst>
              </p:cNvPr>
              <p:cNvSpPr txBox="1"/>
              <p:nvPr/>
            </p:nvSpPr>
            <p:spPr>
              <a:xfrm>
                <a:off x="6696415" y="4692055"/>
                <a:ext cx="3442597" cy="1600438"/>
              </a:xfrm>
              <a:prstGeom prst="rect">
                <a:avLst/>
              </a:prstGeom>
              <a:noFill/>
            </p:spPr>
            <p:txBody>
              <a:bodyPr wrap="square">
                <a:spAutoFit/>
              </a:bodyPr>
              <a:lstStyle/>
              <a:p>
                <a:pPr marR="0" lvl="0">
                  <a:spcBef>
                    <a:spcPts val="0"/>
                  </a:spcBef>
                  <a:spcAft>
                    <a:spcPts val="0"/>
                  </a:spcAft>
                </a:pPr>
                <a:r>
                  <a:rPr lang="en-US" sz="1400" b="1" dirty="0">
                    <a:solidFill>
                      <a:schemeClr val="tx1"/>
                    </a:solidFill>
                    <a:effectLst/>
                    <a:ea typeface="SimSun" panose="02010600030101010101" pitchFamily="2" charset="-122"/>
                    <a:cs typeface="Arial" panose="020B0604020202020204" pitchFamily="34" charset="0"/>
                  </a:rPr>
                  <a:t>For example:</a:t>
                </a:r>
              </a:p>
              <a:p>
                <a:pPr marR="0" lvl="0">
                  <a:spcBef>
                    <a:spcPts val="0"/>
                  </a:spcBef>
                  <a:spcAft>
                    <a:spcPts val="0"/>
                  </a:spcAft>
                </a:pPr>
                <a:r>
                  <a:rPr lang="en-US" sz="1400" dirty="0">
                    <a:solidFill>
                      <a:schemeClr val="tx1"/>
                    </a:solidFill>
                    <a:effectLst/>
                    <a:ea typeface="SimSun" panose="02010600030101010101" pitchFamily="2" charset="-122"/>
                    <a:cs typeface="Arial" panose="020B0604020202020204" pitchFamily="34" charset="0"/>
                  </a:rPr>
                  <a:t>Gender, </a:t>
                </a:r>
                <a14:m>
                  <m:oMath xmlns:m="http://schemas.openxmlformats.org/officeDocument/2006/math">
                    <m:r>
                      <a:rPr lang="en-US" sz="1400" i="1">
                        <a:solidFill>
                          <a:schemeClr val="tx1"/>
                        </a:solidFill>
                        <a:effectLst/>
                        <a:ea typeface="SimSun" panose="02010600030101010101" pitchFamily="2" charset="-122"/>
                      </a:rPr>
                      <m:t>𝐾</m:t>
                    </m:r>
                    <m:r>
                      <a:rPr lang="en-US" sz="1400" i="1">
                        <a:solidFill>
                          <a:schemeClr val="tx1"/>
                        </a:solidFill>
                        <a:effectLst/>
                        <a:ea typeface="SimSun" panose="02010600030101010101" pitchFamily="2" charset="-122"/>
                      </a:rPr>
                      <m:t>=2</m:t>
                    </m:r>
                  </m:oMath>
                </a14:m>
                <a:r>
                  <a:rPr lang="en-US" sz="1400" dirty="0">
                    <a:solidFill>
                      <a:schemeClr val="tx1"/>
                    </a:solidFill>
                    <a:effectLst/>
                    <a:ea typeface="SimSun" panose="02010600030101010101" pitchFamily="2" charset="-122"/>
                    <a:cs typeface="Arial" panose="020B0604020202020204" pitchFamily="34" charset="0"/>
                  </a:rPr>
                  <a:t> </a:t>
                </a:r>
              </a:p>
              <a:p>
                <a:pPr marR="0" lvl="0">
                  <a:spcBef>
                    <a:spcPts val="0"/>
                  </a:spcBef>
                  <a:spcAft>
                    <a:spcPts val="0"/>
                  </a:spcAft>
                </a:pPr>
                <a:r>
                  <a:rPr lang="en-US" sz="1400" dirty="0">
                    <a:solidFill>
                      <a:schemeClr val="tx1"/>
                    </a:solidFill>
                    <a:effectLst/>
                    <a:ea typeface="SimSun" panose="02010600030101010101" pitchFamily="2" charset="-122"/>
                    <a:cs typeface="Arial" panose="020B0604020202020204" pitchFamily="34" charset="0"/>
                  </a:rPr>
                  <a:t>(Male and Female).</a:t>
                </a:r>
              </a:p>
              <a:p>
                <a:pPr marR="0" lvl="0">
                  <a:spcBef>
                    <a:spcPts val="0"/>
                  </a:spcBef>
                  <a:spcAft>
                    <a:spcPts val="0"/>
                  </a:spcAft>
                </a:pPr>
                <a:r>
                  <a:rPr lang="en-US" sz="1400" dirty="0">
                    <a:solidFill>
                      <a:schemeClr val="tx1"/>
                    </a:solidFill>
                    <a:effectLst/>
                    <a:ea typeface="SimSun" panose="02010600030101010101" pitchFamily="2" charset="-122"/>
                    <a:cs typeface="Arial" panose="020B0604020202020204" pitchFamily="34" charset="0"/>
                  </a:rPr>
                  <a:t>Age Group, </a:t>
                </a:r>
                <a14:m>
                  <m:oMath xmlns:m="http://schemas.openxmlformats.org/officeDocument/2006/math">
                    <m:r>
                      <a:rPr lang="en-US" sz="1400" i="1">
                        <a:solidFill>
                          <a:schemeClr val="tx1"/>
                        </a:solidFill>
                        <a:effectLst/>
                        <a:ea typeface="SimSun" panose="02010600030101010101" pitchFamily="2" charset="-122"/>
                      </a:rPr>
                      <m:t>𝐾</m:t>
                    </m:r>
                    <m:r>
                      <a:rPr lang="en-US" sz="1400" i="1">
                        <a:solidFill>
                          <a:schemeClr val="tx1"/>
                        </a:solidFill>
                        <a:effectLst/>
                        <a:ea typeface="SimSun" panose="02010600030101010101" pitchFamily="2" charset="-122"/>
                      </a:rPr>
                      <m:t>=2</m:t>
                    </m:r>
                  </m:oMath>
                </a14:m>
                <a:r>
                  <a:rPr lang="en-US" sz="1400" dirty="0">
                    <a:solidFill>
                      <a:schemeClr val="tx1"/>
                    </a:solidFill>
                    <a:effectLst/>
                    <a:ea typeface="SimSun" panose="02010600030101010101" pitchFamily="2" charset="-122"/>
                    <a:cs typeface="Arial" panose="020B0604020202020204" pitchFamily="34" charset="0"/>
                  </a:rPr>
                  <a:t> </a:t>
                </a:r>
              </a:p>
              <a:p>
                <a:pPr marR="0" lvl="0">
                  <a:spcBef>
                    <a:spcPts val="0"/>
                  </a:spcBef>
                  <a:spcAft>
                    <a:spcPts val="0"/>
                  </a:spcAft>
                </a:pPr>
                <a:r>
                  <a:rPr lang="en-US" sz="1400" dirty="0">
                    <a:solidFill>
                      <a:schemeClr val="tx1"/>
                    </a:solidFill>
                    <a:effectLst/>
                    <a:ea typeface="SimSun" panose="02010600030101010101" pitchFamily="2" charset="-122"/>
                    <a:cs typeface="Arial" panose="020B0604020202020204" pitchFamily="34" charset="0"/>
                  </a:rPr>
                  <a:t>(Adult and Pediatric).</a:t>
                </a:r>
              </a:p>
              <a:p>
                <a:pPr marR="0" lvl="0">
                  <a:spcBef>
                    <a:spcPts val="0"/>
                  </a:spcBef>
                  <a:spcAft>
                    <a:spcPts val="0"/>
                  </a:spcAft>
                </a:pPr>
                <a:r>
                  <a:rPr lang="en-US" sz="1400" dirty="0">
                    <a:solidFill>
                      <a:schemeClr val="tx1"/>
                    </a:solidFill>
                    <a:effectLst/>
                    <a:ea typeface="SimSun" panose="02010600030101010101" pitchFamily="2" charset="-122"/>
                    <a:cs typeface="Arial" panose="020B0604020202020204" pitchFamily="34" charset="0"/>
                  </a:rPr>
                  <a:t>Race/Ethnicity, </a:t>
                </a:r>
                <a14:m>
                  <m:oMath xmlns:m="http://schemas.openxmlformats.org/officeDocument/2006/math">
                    <m:r>
                      <a:rPr lang="en-US" sz="1400" i="1">
                        <a:solidFill>
                          <a:schemeClr val="tx1"/>
                        </a:solidFill>
                        <a:effectLst/>
                        <a:ea typeface="SimSun" panose="02010600030101010101" pitchFamily="2" charset="-122"/>
                      </a:rPr>
                      <m:t>𝐾</m:t>
                    </m:r>
                    <m:r>
                      <a:rPr lang="en-US" sz="1400" i="1">
                        <a:solidFill>
                          <a:schemeClr val="tx1"/>
                        </a:solidFill>
                        <a:effectLst/>
                        <a:ea typeface="SimSun" panose="02010600030101010101" pitchFamily="2" charset="-122"/>
                      </a:rPr>
                      <m:t>=4</m:t>
                    </m:r>
                  </m:oMath>
                </a14:m>
                <a:r>
                  <a:rPr lang="en-US" sz="1400" dirty="0">
                    <a:solidFill>
                      <a:schemeClr val="tx1"/>
                    </a:solidFill>
                    <a:effectLst/>
                    <a:ea typeface="SimSun" panose="02010600030101010101" pitchFamily="2" charset="-122"/>
                    <a:cs typeface="Arial" panose="020B0604020202020204" pitchFamily="34" charset="0"/>
                  </a:rPr>
                  <a:t> </a:t>
                </a:r>
              </a:p>
              <a:p>
                <a:pPr marR="0" lvl="0">
                  <a:spcBef>
                    <a:spcPts val="0"/>
                  </a:spcBef>
                  <a:spcAft>
                    <a:spcPts val="0"/>
                  </a:spcAft>
                </a:pPr>
                <a:r>
                  <a:rPr lang="en-US" sz="1400" dirty="0">
                    <a:solidFill>
                      <a:schemeClr val="tx1"/>
                    </a:solidFill>
                    <a:effectLst/>
                    <a:ea typeface="SimSun" panose="02010600030101010101" pitchFamily="2" charset="-122"/>
                    <a:cs typeface="Arial" panose="020B0604020202020204" pitchFamily="34" charset="0"/>
                  </a:rPr>
                  <a:t>(White, Black, Hispanic, Asian).</a:t>
                </a:r>
              </a:p>
            </p:txBody>
          </p:sp>
        </mc:Choice>
        <mc:Fallback>
          <p:sp>
            <p:nvSpPr>
              <p:cNvPr id="19" name="TextBox 18">
                <a:extLst>
                  <a:ext uri="{FF2B5EF4-FFF2-40B4-BE49-F238E27FC236}">
                    <a16:creationId xmlns:a16="http://schemas.microsoft.com/office/drawing/2014/main" id="{703AEA50-A5AF-DBA0-EABE-8604E3DA577F}"/>
                  </a:ext>
                </a:extLst>
              </p:cNvPr>
              <p:cNvSpPr txBox="1">
                <a:spLocks noRot="1" noChangeAspect="1" noMove="1" noResize="1" noEditPoints="1" noAdjustHandles="1" noChangeArrowheads="1" noChangeShapeType="1" noTextEdit="1"/>
              </p:cNvSpPr>
              <p:nvPr/>
            </p:nvSpPr>
            <p:spPr>
              <a:xfrm>
                <a:off x="6696415" y="4692055"/>
                <a:ext cx="3442597" cy="1600438"/>
              </a:xfrm>
              <a:prstGeom prst="rect">
                <a:avLst/>
              </a:prstGeom>
              <a:blipFill>
                <a:blip r:embed="rId2"/>
                <a:stretch>
                  <a:fillRect l="-531" t="-763" b="-30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9381510-B401-13EE-543D-7BB73ED660EF}"/>
                  </a:ext>
                </a:extLst>
              </p:cNvPr>
              <p:cNvSpPr txBox="1"/>
              <p:nvPr/>
            </p:nvSpPr>
            <p:spPr>
              <a:xfrm>
                <a:off x="266188" y="4692055"/>
                <a:ext cx="6430227" cy="1756506"/>
              </a:xfrm>
              <a:prstGeom prst="rect">
                <a:avLst/>
              </a:prstGeom>
              <a:noFill/>
            </p:spPr>
            <p:txBody>
              <a:bodyPr wrap="square">
                <a:spAutoFit/>
              </a:bodyPr>
              <a:lstStyle/>
              <a:p>
                <a:pPr marL="285750" indent="-285750">
                  <a:buFont typeface="Wingdings" pitchFamily="2" charset="2"/>
                  <a:buChar char="§"/>
                </a:pPr>
                <a14:m>
                  <m:oMath xmlns:m="http://schemas.openxmlformats.org/officeDocument/2006/math">
                    <m:sSub>
                      <m:sSubPr>
                        <m:ctrlPr>
                          <a:rPr lang="en-US" sz="1600" b="0" i="1" smtClean="0">
                            <a:solidFill>
                              <a:schemeClr val="tx1"/>
                            </a:solidFill>
                            <a:effectLst/>
                            <a:ea typeface="SimSun" panose="02010600030101010101" pitchFamily="2" charset="-122"/>
                            <a:cs typeface="Times New Roman" panose="02020603050405020304" pitchFamily="18" charset="0"/>
                          </a:rPr>
                        </m:ctrlPr>
                      </m:sSubPr>
                      <m:e>
                        <m:r>
                          <a:rPr lang="en-US" sz="1600" b="0" i="1" smtClean="0">
                            <a:solidFill>
                              <a:schemeClr val="tx1"/>
                            </a:solidFill>
                            <a:effectLst/>
                            <a:ea typeface="SimSun" panose="02010600030101010101" pitchFamily="2" charset="-122"/>
                            <a:cs typeface="Times New Roman" panose="02020603050405020304" pitchFamily="18" charset="0"/>
                          </a:rPr>
                          <m:t>𝑥</m:t>
                        </m:r>
                      </m:e>
                      <m:sub>
                        <m:r>
                          <a:rPr lang="en-US" sz="1600" b="0" i="1" smtClean="0">
                            <a:solidFill>
                              <a:schemeClr val="tx1"/>
                            </a:solidFill>
                            <a:effectLst/>
                            <a:ea typeface="SimSun" panose="02010600030101010101" pitchFamily="2" charset="-122"/>
                            <a:cs typeface="Times New Roman" panose="02020603050405020304" pitchFamily="18" charset="0"/>
                          </a:rPr>
                          <m:t>𝑐𝑎𝑡</m:t>
                        </m:r>
                      </m:sub>
                    </m:sSub>
                    <m:r>
                      <a:rPr lang="en-US" sz="1600" i="1" smtClean="0">
                        <a:solidFill>
                          <a:schemeClr val="tx1"/>
                        </a:solidFill>
                        <a:effectLst/>
                        <a:ea typeface="SimSun" panose="02010600030101010101" pitchFamily="2" charset="-122"/>
                        <a:cs typeface="Times New Roman" panose="02020603050405020304" pitchFamily="18" charset="0"/>
                      </a:rPr>
                      <m:t>=</m:t>
                    </m:r>
                    <m:d>
                      <m:dPr>
                        <m:begChr m:val="{"/>
                        <m:endChr m:val="}"/>
                        <m:ctrlPr>
                          <a:rPr lang="en-US" sz="1600" i="1">
                            <a:solidFill>
                              <a:schemeClr val="tx1"/>
                            </a:solidFill>
                            <a:effectLst/>
                          </a:rPr>
                        </m:ctrlPr>
                      </m:dPr>
                      <m:e>
                        <m:sSub>
                          <m:sSubPr>
                            <m:ctrlPr>
                              <a:rPr lang="en-US" sz="1600" b="0" i="1" smtClean="0">
                                <a:solidFill>
                                  <a:schemeClr val="tx1"/>
                                </a:solidFill>
                                <a:effectLst/>
                              </a:rPr>
                            </m:ctrlPr>
                          </m:sSubPr>
                          <m:e>
                            <m:r>
                              <a:rPr lang="en-US" sz="1600" b="0" i="1" smtClean="0">
                                <a:solidFill>
                                  <a:schemeClr val="tx1"/>
                                </a:solidFill>
                                <a:effectLst/>
                              </a:rPr>
                              <m:t>𝑥</m:t>
                            </m:r>
                          </m:e>
                          <m:sub>
                            <m:r>
                              <a:rPr lang="en-US" sz="1600" b="0" i="1" smtClean="0">
                                <a:solidFill>
                                  <a:schemeClr val="tx1"/>
                                </a:solidFill>
                                <a:effectLst/>
                              </a:rPr>
                              <m:t>1</m:t>
                            </m:r>
                          </m:sub>
                        </m:sSub>
                        <m:r>
                          <a:rPr lang="en-US" sz="1600" b="0" i="1" smtClean="0">
                            <a:solidFill>
                              <a:schemeClr val="tx1"/>
                            </a:solidFill>
                            <a:effectLst/>
                          </a:rPr>
                          <m:t>, </m:t>
                        </m:r>
                        <m:sSub>
                          <m:sSubPr>
                            <m:ctrlPr>
                              <a:rPr lang="en-US" sz="1600" b="0" i="1" smtClean="0">
                                <a:solidFill>
                                  <a:schemeClr val="tx1"/>
                                </a:solidFill>
                                <a:effectLst/>
                              </a:rPr>
                            </m:ctrlPr>
                          </m:sSubPr>
                          <m:e>
                            <m:r>
                              <a:rPr lang="en-US" sz="1600" b="0" i="1" smtClean="0">
                                <a:solidFill>
                                  <a:schemeClr val="tx1"/>
                                </a:solidFill>
                                <a:effectLst/>
                              </a:rPr>
                              <m:t>𝑥</m:t>
                            </m:r>
                          </m:e>
                          <m:sub>
                            <m:r>
                              <a:rPr lang="en-US" sz="1600" b="0" i="1" smtClean="0">
                                <a:solidFill>
                                  <a:schemeClr val="tx1"/>
                                </a:solidFill>
                                <a:effectLst/>
                              </a:rPr>
                              <m:t>2</m:t>
                            </m:r>
                          </m:sub>
                        </m:sSub>
                        <m:r>
                          <a:rPr lang="en-US" sz="1600" b="0" i="1" smtClean="0">
                            <a:solidFill>
                              <a:schemeClr val="tx1"/>
                            </a:solidFill>
                            <a:effectLst/>
                          </a:rPr>
                          <m:t>,…,</m:t>
                        </m:r>
                        <m:sSub>
                          <m:sSubPr>
                            <m:ctrlPr>
                              <a:rPr lang="en-US" sz="1600" b="0" i="1" smtClean="0">
                                <a:solidFill>
                                  <a:schemeClr val="tx1"/>
                                </a:solidFill>
                                <a:effectLst/>
                              </a:rPr>
                            </m:ctrlPr>
                          </m:sSubPr>
                          <m:e>
                            <m:r>
                              <a:rPr lang="en-US" sz="1600" b="0" i="1" smtClean="0">
                                <a:solidFill>
                                  <a:schemeClr val="tx1"/>
                                </a:solidFill>
                                <a:effectLst/>
                              </a:rPr>
                              <m:t>𝑥</m:t>
                            </m:r>
                          </m:e>
                          <m:sub>
                            <m:r>
                              <a:rPr lang="en-US" sz="1600" b="0" i="1" smtClean="0">
                                <a:solidFill>
                                  <a:schemeClr val="tx1"/>
                                </a:solidFill>
                                <a:effectLst/>
                              </a:rPr>
                              <m:t>𝑝</m:t>
                            </m:r>
                          </m:sub>
                        </m:sSub>
                      </m:e>
                    </m:d>
                    <m:r>
                      <a:rPr lang="en-US" sz="1600" b="0" i="1" smtClean="0">
                        <a:solidFill>
                          <a:schemeClr val="tx1"/>
                        </a:solidFill>
                        <a:effectLst/>
                        <a:ea typeface="SimSun" panose="02010600030101010101" pitchFamily="2" charset="-122"/>
                        <a:cs typeface="Times New Roman" panose="02020603050405020304" pitchFamily="18" charset="0"/>
                      </a:rPr>
                      <m:t>,  </m:t>
                    </m:r>
                    <m:sSub>
                      <m:sSubPr>
                        <m:ctrlPr>
                          <a:rPr lang="en-US" sz="1600" i="1" smtClean="0">
                            <a:solidFill>
                              <a:schemeClr val="tx1"/>
                            </a:solidFill>
                            <a:effectLst/>
                            <a:ea typeface="SimSun" panose="02010600030101010101" pitchFamily="2" charset="-122"/>
                            <a:cs typeface="Times New Roman" panose="02020603050405020304" pitchFamily="18" charset="0"/>
                          </a:rPr>
                        </m:ctrlPr>
                      </m:sSubPr>
                      <m:e>
                        <m:r>
                          <a:rPr lang="en-US" sz="1600" b="0" i="1" smtClean="0">
                            <a:solidFill>
                              <a:schemeClr val="tx1"/>
                            </a:solidFill>
                            <a:effectLst/>
                            <a:ea typeface="SimSun" panose="02010600030101010101" pitchFamily="2" charset="-122"/>
                            <a:cs typeface="Times New Roman" panose="02020603050405020304" pitchFamily="18" charset="0"/>
                          </a:rPr>
                          <m:t>𝑥</m:t>
                        </m:r>
                      </m:e>
                      <m:sub>
                        <m:r>
                          <a:rPr lang="en-US" sz="1600" b="0" i="1" smtClean="0">
                            <a:solidFill>
                              <a:schemeClr val="tx1"/>
                            </a:solidFill>
                            <a:effectLst/>
                            <a:ea typeface="SimSun" panose="02010600030101010101" pitchFamily="2" charset="-122"/>
                            <a:cs typeface="Times New Roman" panose="02020603050405020304" pitchFamily="18" charset="0"/>
                          </a:rPr>
                          <m:t>𝑐𝑜𝑛𝑡</m:t>
                        </m:r>
                      </m:sub>
                    </m:sSub>
                    <m:r>
                      <a:rPr lang="en-US" sz="1600" b="0" i="1" smtClean="0">
                        <a:solidFill>
                          <a:schemeClr val="tx1"/>
                        </a:solidFill>
                        <a:effectLst/>
                        <a:ea typeface="SimSun" panose="02010600030101010101" pitchFamily="2" charset="-122"/>
                        <a:cs typeface="Times New Roman" panose="02020603050405020304" pitchFamily="18" charset="0"/>
                      </a:rPr>
                      <m:t>∈</m:t>
                    </m:r>
                    <m:sSup>
                      <m:sSupPr>
                        <m:ctrlPr>
                          <a:rPr lang="en-US" sz="1600" i="1" smtClean="0">
                            <a:solidFill>
                              <a:schemeClr val="tx1"/>
                            </a:solidFill>
                            <a:effectLst/>
                            <a:ea typeface="SimSun" panose="02010600030101010101" pitchFamily="2" charset="-122"/>
                            <a:cs typeface="Times New Roman" panose="02020603050405020304" pitchFamily="18" charset="0"/>
                          </a:rPr>
                        </m:ctrlPr>
                      </m:sSupPr>
                      <m:e>
                        <m:r>
                          <a:rPr lang="en-US" sz="1600" b="0" i="1" smtClean="0">
                            <a:solidFill>
                              <a:schemeClr val="tx1"/>
                            </a:solidFill>
                            <a:effectLst/>
                            <a:ea typeface="SimSun" panose="02010600030101010101" pitchFamily="2" charset="-122"/>
                            <a:cs typeface="Times New Roman" panose="02020603050405020304" pitchFamily="18" charset="0"/>
                          </a:rPr>
                          <m:t>𝑅</m:t>
                        </m:r>
                      </m:e>
                      <m:sup>
                        <m:r>
                          <a:rPr lang="en-US" sz="1600" b="0" i="1" smtClean="0">
                            <a:solidFill>
                              <a:schemeClr val="tx1"/>
                            </a:solidFill>
                            <a:effectLst/>
                            <a:ea typeface="SimSun" panose="02010600030101010101" pitchFamily="2" charset="-122"/>
                            <a:cs typeface="Times New Roman" panose="02020603050405020304" pitchFamily="18" charset="0"/>
                          </a:rPr>
                          <m:t>𝑞</m:t>
                        </m:r>
                      </m:sup>
                    </m:sSup>
                  </m:oMath>
                </a14:m>
                <a:endParaRPr lang="en-US" sz="1600" i="1" dirty="0">
                  <a:solidFill>
                    <a:schemeClr val="tx1"/>
                  </a:solidFill>
                  <a:effectLst/>
                  <a:ea typeface="SimSun" panose="02010600030101010101" pitchFamily="2" charset="-122"/>
                  <a:cs typeface="Times New Roman" panose="02020603050405020304" pitchFamily="18" charset="0"/>
                </a:endParaRPr>
              </a:p>
              <a:p>
                <a:pPr marL="285750" indent="-285750">
                  <a:buFont typeface="Wingdings" pitchFamily="2" charset="2"/>
                  <a:buChar char="§"/>
                </a:pPr>
                <a14:m>
                  <m:oMath xmlns:m="http://schemas.openxmlformats.org/officeDocument/2006/math">
                    <m:r>
                      <a:rPr lang="en-US" sz="1600" b="1" i="1" smtClean="0">
                        <a:solidFill>
                          <a:schemeClr val="tx1"/>
                        </a:solidFill>
                        <a:effectLst/>
                        <a:ea typeface="SimSun" panose="02010600030101010101" pitchFamily="2" charset="-122"/>
                        <a:cs typeface="Times New Roman" panose="02020603050405020304" pitchFamily="18" charset="0"/>
                      </a:rPr>
                      <m:t>𝑿</m:t>
                    </m:r>
                    <m:r>
                      <a:rPr lang="en-US" sz="1600" b="1" i="1" smtClean="0">
                        <a:solidFill>
                          <a:schemeClr val="tx1"/>
                        </a:solidFill>
                        <a:effectLst/>
                        <a:ea typeface="SimSun" panose="02010600030101010101" pitchFamily="2" charset="-122"/>
                        <a:cs typeface="Times New Roman" panose="02020603050405020304" pitchFamily="18" charset="0"/>
                      </a:rPr>
                      <m:t>=</m:t>
                    </m:r>
                    <m:sSub>
                      <m:sSubPr>
                        <m:ctrlPr>
                          <a:rPr lang="en-US" sz="1600" b="1" i="1" smtClean="0">
                            <a:solidFill>
                              <a:schemeClr val="tx1"/>
                            </a:solidFill>
                            <a:effectLst/>
                            <a:ea typeface="SimSun" panose="02010600030101010101" pitchFamily="2" charset="-122"/>
                            <a:cs typeface="Times New Roman" panose="02020603050405020304" pitchFamily="18" charset="0"/>
                          </a:rPr>
                        </m:ctrlPr>
                      </m:sSubPr>
                      <m:e>
                        <m:r>
                          <a:rPr lang="en-US" sz="1600" b="1" i="1" smtClean="0">
                            <a:solidFill>
                              <a:schemeClr val="tx1"/>
                            </a:solidFill>
                            <a:effectLst/>
                            <a:ea typeface="SimSun" panose="02010600030101010101" pitchFamily="2" charset="-122"/>
                            <a:cs typeface="Times New Roman" panose="02020603050405020304" pitchFamily="18" charset="0"/>
                          </a:rPr>
                          <m:t>𝒙</m:t>
                        </m:r>
                      </m:e>
                      <m:sub>
                        <m:r>
                          <a:rPr lang="en-US" sz="1600" b="1" i="1" smtClean="0">
                            <a:solidFill>
                              <a:schemeClr val="tx1"/>
                            </a:solidFill>
                            <a:effectLst/>
                            <a:ea typeface="SimSun" panose="02010600030101010101" pitchFamily="2" charset="-122"/>
                            <a:cs typeface="Times New Roman" panose="02020603050405020304" pitchFamily="18" charset="0"/>
                          </a:rPr>
                          <m:t>𝒄𝒂𝒕</m:t>
                        </m:r>
                      </m:sub>
                    </m:sSub>
                    <m:nary>
                      <m:naryPr>
                        <m:chr m:val="⋃"/>
                        <m:subHide m:val="on"/>
                        <m:supHide m:val="on"/>
                        <m:ctrlPr>
                          <a:rPr lang="en-US" altLang="zh-CN" sz="1600" b="1" i="1" smtClean="0">
                            <a:solidFill>
                              <a:schemeClr val="tx1"/>
                            </a:solidFill>
                            <a:effectLst/>
                            <a:ea typeface="SimSun" panose="02010600030101010101" pitchFamily="2" charset="-122"/>
                            <a:cs typeface="Times New Roman" panose="02020603050405020304" pitchFamily="18" charset="0"/>
                          </a:rPr>
                        </m:ctrlPr>
                      </m:naryPr>
                      <m:sub/>
                      <m:sup/>
                      <m:e>
                        <m:sSub>
                          <m:sSubPr>
                            <m:ctrlPr>
                              <a:rPr lang="en-US" altLang="zh-CN" sz="1600" b="1" i="1" smtClean="0">
                                <a:solidFill>
                                  <a:schemeClr val="tx1"/>
                                </a:solidFill>
                                <a:effectLst/>
                                <a:ea typeface="SimSun" panose="02010600030101010101" pitchFamily="2" charset="-122"/>
                                <a:cs typeface="Times New Roman" panose="02020603050405020304" pitchFamily="18" charset="0"/>
                              </a:rPr>
                            </m:ctrlPr>
                          </m:sSubPr>
                          <m:e>
                            <m:r>
                              <a:rPr lang="en-US" altLang="zh-CN" sz="1600" b="1" i="1" smtClean="0">
                                <a:solidFill>
                                  <a:schemeClr val="tx1"/>
                                </a:solidFill>
                                <a:effectLst/>
                                <a:ea typeface="SimSun" panose="02010600030101010101" pitchFamily="2" charset="-122"/>
                                <a:cs typeface="Times New Roman" panose="02020603050405020304" pitchFamily="18" charset="0"/>
                              </a:rPr>
                              <m:t>𝒙</m:t>
                            </m:r>
                          </m:e>
                          <m:sub>
                            <m:r>
                              <a:rPr lang="en-US" altLang="zh-CN" sz="1600" b="1" i="1" smtClean="0">
                                <a:solidFill>
                                  <a:schemeClr val="tx1"/>
                                </a:solidFill>
                                <a:effectLst/>
                                <a:ea typeface="SimSun" panose="02010600030101010101" pitchFamily="2" charset="-122"/>
                                <a:cs typeface="Times New Roman" panose="02020603050405020304" pitchFamily="18" charset="0"/>
                              </a:rPr>
                              <m:t>𝒄𝒐𝒏𝒕</m:t>
                            </m:r>
                          </m:sub>
                        </m:sSub>
                      </m:e>
                    </m:nary>
                  </m:oMath>
                </a14:m>
                <a:r>
                  <a:rPr lang="en-US" sz="1600" dirty="0">
                    <a:solidFill>
                      <a:schemeClr val="tx1"/>
                    </a:solidFill>
                    <a:effectLst/>
                    <a:ea typeface="SimSun" panose="02010600030101010101" pitchFamily="2" charset="-122"/>
                    <a:cs typeface="Arial" panose="020B0604020202020204" pitchFamily="34" charset="0"/>
                  </a:rPr>
                  <a:t> is the combined set of categorical and continuous features</a:t>
                </a:r>
              </a:p>
              <a:p>
                <a:pPr marL="285750" indent="-285750">
                  <a:buFont typeface="Wingdings" pitchFamily="2" charset="2"/>
                  <a:buChar char="§"/>
                </a:pPr>
                <a14:m>
                  <m:oMath xmlns:m="http://schemas.openxmlformats.org/officeDocument/2006/math">
                    <m:r>
                      <a:rPr lang="en-US" sz="1600" i="1">
                        <a:solidFill>
                          <a:schemeClr val="tx1"/>
                        </a:solidFill>
                        <a:effectLst/>
                        <a:ea typeface="SimSun" panose="02010600030101010101" pitchFamily="2" charset="-122"/>
                        <a:cs typeface="Times New Roman" panose="02020603050405020304" pitchFamily="18" charset="0"/>
                      </a:rPr>
                      <m:t>𝐾</m:t>
                    </m:r>
                  </m:oMath>
                </a14:m>
                <a:r>
                  <a:rPr lang="en-US" sz="1600" dirty="0">
                    <a:solidFill>
                      <a:schemeClr val="tx1"/>
                    </a:solidFill>
                    <a:effectLst/>
                    <a:ea typeface="SimSun" panose="02010600030101010101" pitchFamily="2" charset="-122"/>
                    <a:cs typeface="Arial" panose="020B0604020202020204" pitchFamily="34" charset="0"/>
                  </a:rPr>
                  <a:t> denotes the total number of groups</a:t>
                </a:r>
              </a:p>
              <a:p>
                <a:pPr marL="285750" indent="-285750">
                  <a:buFont typeface="Wingdings" pitchFamily="2" charset="2"/>
                  <a:buChar char="§"/>
                </a:pPr>
                <a14:m>
                  <m:oMath xmlns:m="http://schemas.openxmlformats.org/officeDocument/2006/math">
                    <m:r>
                      <a:rPr lang="en-US" sz="1600" b="0" i="1" smtClean="0">
                        <a:solidFill>
                          <a:schemeClr val="tx1"/>
                        </a:solidFill>
                        <a:effectLst/>
                        <a:cs typeface="Arial" panose="020B0604020202020204" pitchFamily="34" charset="0"/>
                      </a:rPr>
                      <m:t>𝑀</m:t>
                    </m:r>
                  </m:oMath>
                </a14:m>
                <a:r>
                  <a:rPr lang="en-US" sz="1600" dirty="0">
                    <a:solidFill>
                      <a:schemeClr val="tx1"/>
                    </a:solidFill>
                    <a:effectLst/>
                    <a:cs typeface="Arial" panose="020B0604020202020204" pitchFamily="34" charset="0"/>
                  </a:rPr>
                  <a:t> denotes the number of tasks </a:t>
                </a:r>
              </a:p>
              <a:p>
                <a:pPr marL="285750" indent="-285750">
                  <a:buFont typeface="Wingdings" pitchFamily="2" charset="2"/>
                  <a:buChar char="§"/>
                </a:pPr>
                <a14:m>
                  <m:oMath xmlns:m="http://schemas.openxmlformats.org/officeDocument/2006/math">
                    <m:r>
                      <a:rPr lang="en-US" sz="1600" b="0" i="1" smtClean="0">
                        <a:solidFill>
                          <a:schemeClr val="tx1"/>
                        </a:solidFill>
                        <a:cs typeface="Arial" panose="020B0604020202020204" pitchFamily="34" charset="0"/>
                      </a:rPr>
                      <m:t>𝐿𝑜𝑠</m:t>
                    </m:r>
                    <m:sSub>
                      <m:sSubPr>
                        <m:ctrlPr>
                          <a:rPr lang="en-US" sz="1600" b="0" i="1" smtClean="0">
                            <a:solidFill>
                              <a:schemeClr val="tx1"/>
                            </a:solidFill>
                            <a:cs typeface="Arial" panose="020B0604020202020204" pitchFamily="34" charset="0"/>
                          </a:rPr>
                        </m:ctrlPr>
                      </m:sSubPr>
                      <m:e>
                        <m:r>
                          <a:rPr lang="en-US" sz="1600" b="0" i="1" smtClean="0">
                            <a:solidFill>
                              <a:schemeClr val="tx1"/>
                            </a:solidFill>
                            <a:cs typeface="Arial" panose="020B0604020202020204" pitchFamily="34" charset="0"/>
                          </a:rPr>
                          <m:t>𝑠</m:t>
                        </m:r>
                      </m:e>
                      <m:sub>
                        <m:r>
                          <a:rPr lang="en-US" sz="1600" b="0" i="1" smtClean="0">
                            <a:solidFill>
                              <a:schemeClr val="tx1"/>
                            </a:solidFill>
                            <a:cs typeface="Arial" panose="020B0604020202020204" pitchFamily="34" charset="0"/>
                          </a:rPr>
                          <m:t>𝑡𝑎𝑠𝑘</m:t>
                        </m:r>
                        <m:r>
                          <a:rPr lang="en-US" sz="1600" b="0" i="1" smtClean="0">
                            <a:solidFill>
                              <a:schemeClr val="tx1"/>
                            </a:solidFill>
                            <a:cs typeface="Arial" panose="020B0604020202020204" pitchFamily="34" charset="0"/>
                          </a:rPr>
                          <m:t>−</m:t>
                        </m:r>
                        <m:r>
                          <a:rPr lang="en-US" sz="1600" b="0" i="1" smtClean="0">
                            <a:solidFill>
                              <a:schemeClr val="tx1"/>
                            </a:solidFill>
                            <a:cs typeface="Arial" panose="020B0604020202020204" pitchFamily="34" charset="0"/>
                          </a:rPr>
                          <m:t>𝑏𝑎𝑙𝑎𝑛𝑐𝑖𝑛𝑔</m:t>
                        </m:r>
                      </m:sub>
                    </m:sSub>
                    <m:r>
                      <a:rPr lang="en-US" sz="1600" b="0" i="1" smtClean="0">
                        <a:solidFill>
                          <a:schemeClr val="tx1"/>
                        </a:solidFill>
                        <a:cs typeface="Arial" panose="020B0604020202020204" pitchFamily="34" charset="0"/>
                      </a:rPr>
                      <m:t>(</m:t>
                    </m:r>
                    <m:r>
                      <a:rPr lang="en-US" sz="1600" b="0" i="1" smtClean="0">
                        <a:solidFill>
                          <a:schemeClr val="tx1"/>
                        </a:solidFill>
                        <a:cs typeface="Arial" panose="020B0604020202020204" pitchFamily="34" charset="0"/>
                      </a:rPr>
                      <m:t>𝑡</m:t>
                    </m:r>
                    <m:r>
                      <a:rPr lang="en-US" sz="1600" b="0" i="1" smtClean="0">
                        <a:solidFill>
                          <a:schemeClr val="tx1"/>
                        </a:solidFill>
                        <a:cs typeface="Arial" panose="020B0604020202020204" pitchFamily="34" charset="0"/>
                      </a:rPr>
                      <m:t>)=</m:t>
                    </m:r>
                    <m:nary>
                      <m:naryPr>
                        <m:chr m:val="∑"/>
                        <m:ctrlPr>
                          <a:rPr lang="en-US" altLang="zh-CN" sz="1600" b="0" i="1" smtClean="0">
                            <a:solidFill>
                              <a:schemeClr val="tx1"/>
                            </a:solidFill>
                            <a:cs typeface="Arial" panose="020B0604020202020204" pitchFamily="34" charset="0"/>
                          </a:rPr>
                        </m:ctrlPr>
                      </m:naryPr>
                      <m:sub>
                        <m:r>
                          <m:rPr>
                            <m:brk m:alnAt="23"/>
                          </m:rPr>
                          <a:rPr lang="en-US" altLang="zh-CN" sz="1600" b="0" i="1" smtClean="0">
                            <a:solidFill>
                              <a:schemeClr val="tx1"/>
                            </a:solidFill>
                            <a:cs typeface="Arial" panose="020B0604020202020204" pitchFamily="34" charset="0"/>
                          </a:rPr>
                          <m:t>𝑚</m:t>
                        </m:r>
                        <m:r>
                          <a:rPr lang="en-US" altLang="zh-CN" sz="1600" b="0" i="1" smtClean="0">
                            <a:solidFill>
                              <a:schemeClr val="tx1"/>
                            </a:solidFill>
                            <a:cs typeface="Arial" panose="020B0604020202020204" pitchFamily="34" charset="0"/>
                          </a:rPr>
                          <m:t>=1</m:t>
                        </m:r>
                      </m:sub>
                      <m:sup>
                        <m:r>
                          <a:rPr lang="en-US" altLang="zh-CN" sz="1600" b="0" i="1" smtClean="0">
                            <a:solidFill>
                              <a:schemeClr val="tx1"/>
                            </a:solidFill>
                            <a:cs typeface="Arial" panose="020B0604020202020204" pitchFamily="34" charset="0"/>
                          </a:rPr>
                          <m:t>𝑀</m:t>
                        </m:r>
                      </m:sup>
                      <m:e>
                        <m:sSup>
                          <m:sSupPr>
                            <m:ctrlPr>
                              <a:rPr lang="en-US" altLang="zh-CN" sz="1600" b="0" i="1" smtClean="0">
                                <a:solidFill>
                                  <a:schemeClr val="tx1"/>
                                </a:solidFill>
                                <a:cs typeface="Arial" panose="020B0604020202020204" pitchFamily="34" charset="0"/>
                              </a:rPr>
                            </m:ctrlPr>
                          </m:sSupPr>
                          <m:e>
                            <m:d>
                              <m:dPr>
                                <m:ctrlPr>
                                  <a:rPr lang="en-US" altLang="zh-CN" sz="1600" b="0" i="1" smtClean="0">
                                    <a:solidFill>
                                      <a:schemeClr val="tx1"/>
                                    </a:solidFill>
                                    <a:cs typeface="Arial" panose="020B0604020202020204" pitchFamily="34" charset="0"/>
                                  </a:rPr>
                                </m:ctrlPr>
                              </m:dPr>
                              <m:e>
                                <m:r>
                                  <a:rPr lang="en-US" altLang="zh-CN" sz="1600" b="0" i="1" smtClean="0">
                                    <a:solidFill>
                                      <a:schemeClr val="tx1"/>
                                    </a:solidFill>
                                    <a:cs typeface="Arial" panose="020B0604020202020204" pitchFamily="34" charset="0"/>
                                  </a:rPr>
                                  <m:t>1−</m:t>
                                </m:r>
                                <m:sSubSup>
                                  <m:sSubSupPr>
                                    <m:ctrlPr>
                                      <a:rPr lang="en-US" altLang="zh-CN" sz="1600" b="0" i="1" smtClean="0">
                                        <a:solidFill>
                                          <a:schemeClr val="tx1"/>
                                        </a:solidFill>
                                        <a:cs typeface="Arial" panose="020B0604020202020204" pitchFamily="34" charset="0"/>
                                      </a:rPr>
                                    </m:ctrlPr>
                                  </m:sSubSupPr>
                                  <m:e>
                                    <m:r>
                                      <a:rPr lang="en-US" altLang="zh-CN" sz="1600" b="0" i="1" smtClean="0">
                                        <a:solidFill>
                                          <a:schemeClr val="tx1"/>
                                        </a:solidFill>
                                        <a:cs typeface="Arial" panose="020B0604020202020204" pitchFamily="34" charset="0"/>
                                      </a:rPr>
                                      <m:t>𝑤</m:t>
                                    </m:r>
                                  </m:e>
                                  <m:sub>
                                    <m:r>
                                      <a:rPr lang="en-US" altLang="zh-CN" sz="1600" b="0" i="1" smtClean="0">
                                        <a:solidFill>
                                          <a:schemeClr val="tx1"/>
                                        </a:solidFill>
                                        <a:cs typeface="Arial" panose="020B0604020202020204" pitchFamily="34" charset="0"/>
                                      </a:rPr>
                                      <m:t>𝑚</m:t>
                                    </m:r>
                                  </m:sub>
                                  <m:sup>
                                    <m:d>
                                      <m:dPr>
                                        <m:ctrlPr>
                                          <a:rPr lang="en-US" altLang="zh-CN" sz="1600" b="0" i="1" smtClean="0">
                                            <a:solidFill>
                                              <a:schemeClr val="tx1"/>
                                            </a:solidFill>
                                            <a:cs typeface="Arial" panose="020B0604020202020204" pitchFamily="34" charset="0"/>
                                          </a:rPr>
                                        </m:ctrlPr>
                                      </m:dPr>
                                      <m:e>
                                        <m:r>
                                          <a:rPr lang="en-US" altLang="zh-CN" sz="1600" b="0" i="1" smtClean="0">
                                            <a:solidFill>
                                              <a:schemeClr val="tx1"/>
                                            </a:solidFill>
                                            <a:cs typeface="Arial" panose="020B0604020202020204" pitchFamily="34" charset="0"/>
                                          </a:rPr>
                                          <m:t>𝑚𝑒𝑡𝑟𝑖𝑐</m:t>
                                        </m:r>
                                      </m:e>
                                    </m:d>
                                  </m:sup>
                                </m:sSubSup>
                                <m:r>
                                  <a:rPr lang="en-US" altLang="zh-CN" sz="1600" b="0" i="1" smtClean="0">
                                    <a:solidFill>
                                      <a:schemeClr val="tx1"/>
                                    </a:solidFill>
                                    <a:cs typeface="Arial" panose="020B0604020202020204" pitchFamily="34" charset="0"/>
                                  </a:rPr>
                                  <m:t>(</m:t>
                                </m:r>
                                <m:r>
                                  <a:rPr lang="en-US" altLang="zh-CN" sz="1600" b="0" i="1" smtClean="0">
                                    <a:solidFill>
                                      <a:schemeClr val="tx1"/>
                                    </a:solidFill>
                                    <a:cs typeface="Arial" panose="020B0604020202020204" pitchFamily="34" charset="0"/>
                                  </a:rPr>
                                  <m:t>𝑡</m:t>
                                </m:r>
                                <m:r>
                                  <a:rPr lang="en-US" altLang="zh-CN" sz="1600" b="0" i="1" smtClean="0">
                                    <a:solidFill>
                                      <a:schemeClr val="tx1"/>
                                    </a:solidFill>
                                    <a:cs typeface="Arial" panose="020B0604020202020204" pitchFamily="34" charset="0"/>
                                  </a:rPr>
                                  <m:t>−1)</m:t>
                                </m:r>
                              </m:e>
                            </m:d>
                          </m:e>
                          <m:sup>
                            <m:r>
                              <a:rPr lang="en-US" altLang="zh-CN" sz="1600" b="0" i="1" smtClean="0">
                                <a:solidFill>
                                  <a:schemeClr val="tx1"/>
                                </a:solidFill>
                                <a:cs typeface="Arial" panose="020B0604020202020204" pitchFamily="34" charset="0"/>
                              </a:rPr>
                              <m:t>𝛼</m:t>
                            </m:r>
                          </m:sup>
                        </m:sSup>
                        <m:sSub>
                          <m:sSubPr>
                            <m:ctrlPr>
                              <a:rPr lang="en-US" altLang="zh-CN" sz="1600" b="0" i="1" smtClean="0">
                                <a:solidFill>
                                  <a:schemeClr val="tx1"/>
                                </a:solidFill>
                                <a:cs typeface="Arial" panose="020B0604020202020204" pitchFamily="34" charset="0"/>
                              </a:rPr>
                            </m:ctrlPr>
                          </m:sSubPr>
                          <m:e>
                            <m:r>
                              <a:rPr lang="en-US" altLang="zh-CN" sz="1600" b="0" i="1" smtClean="0">
                                <a:solidFill>
                                  <a:schemeClr val="tx1"/>
                                </a:solidFill>
                                <a:cs typeface="Arial" panose="020B0604020202020204" pitchFamily="34" charset="0"/>
                              </a:rPr>
                              <m:t>𝐿</m:t>
                            </m:r>
                          </m:e>
                          <m:sub>
                            <m:r>
                              <a:rPr lang="en-US" altLang="zh-CN" sz="1600" b="0" i="1" smtClean="0">
                                <a:solidFill>
                                  <a:schemeClr val="tx1"/>
                                </a:solidFill>
                                <a:cs typeface="Arial" panose="020B0604020202020204" pitchFamily="34" charset="0"/>
                              </a:rPr>
                              <m:t>𝑚</m:t>
                            </m:r>
                          </m:sub>
                        </m:sSub>
                        <m:r>
                          <a:rPr lang="en-US" altLang="zh-CN" sz="1600" b="0" i="1" smtClean="0">
                            <a:solidFill>
                              <a:schemeClr val="tx1"/>
                            </a:solidFill>
                            <a:cs typeface="Arial" panose="020B0604020202020204" pitchFamily="34" charset="0"/>
                          </a:rPr>
                          <m:t>(</m:t>
                        </m:r>
                        <m:r>
                          <a:rPr lang="en-US" altLang="zh-CN" sz="1600" b="0" i="1" smtClean="0">
                            <a:solidFill>
                              <a:schemeClr val="tx1"/>
                            </a:solidFill>
                            <a:cs typeface="Arial" panose="020B0604020202020204" pitchFamily="34" charset="0"/>
                          </a:rPr>
                          <m:t>𝑡</m:t>
                        </m:r>
                        <m:r>
                          <a:rPr lang="en-US" altLang="zh-CN" sz="1600" b="0" i="1" smtClean="0">
                            <a:solidFill>
                              <a:schemeClr val="tx1"/>
                            </a:solidFill>
                            <a:cs typeface="Arial" panose="020B0604020202020204" pitchFamily="34" charset="0"/>
                          </a:rPr>
                          <m:t>)</m:t>
                        </m:r>
                      </m:e>
                    </m:nary>
                  </m:oMath>
                </a14:m>
                <a:endParaRPr lang="en-US" sz="1600" dirty="0">
                  <a:solidFill>
                    <a:schemeClr val="tx1"/>
                  </a:solidFill>
                  <a:cs typeface="Arial" panose="020B0604020202020204" pitchFamily="34" charset="0"/>
                </a:endParaRPr>
              </a:p>
            </p:txBody>
          </p:sp>
        </mc:Choice>
        <mc:Fallback>
          <p:sp>
            <p:nvSpPr>
              <p:cNvPr id="23" name="TextBox 22">
                <a:extLst>
                  <a:ext uri="{FF2B5EF4-FFF2-40B4-BE49-F238E27FC236}">
                    <a16:creationId xmlns:a16="http://schemas.microsoft.com/office/drawing/2014/main" id="{D9381510-B401-13EE-543D-7BB73ED660EF}"/>
                  </a:ext>
                </a:extLst>
              </p:cNvPr>
              <p:cNvSpPr txBox="1">
                <a:spLocks noRot="1" noChangeAspect="1" noMove="1" noResize="1" noEditPoints="1" noAdjustHandles="1" noChangeArrowheads="1" noChangeShapeType="1" noTextEdit="1"/>
              </p:cNvSpPr>
              <p:nvPr/>
            </p:nvSpPr>
            <p:spPr>
              <a:xfrm>
                <a:off x="266188" y="4692055"/>
                <a:ext cx="6430227" cy="1756506"/>
              </a:xfrm>
              <a:prstGeom prst="rect">
                <a:avLst/>
              </a:prstGeom>
              <a:blipFill>
                <a:blip r:embed="rId3"/>
                <a:stretch>
                  <a:fillRect l="-380" b="-28819"/>
                </a:stretch>
              </a:blipFill>
            </p:spPr>
            <p:txBody>
              <a:bodyPr/>
              <a:lstStyle/>
              <a:p>
                <a:r>
                  <a:rPr lang="zh-CN" altLang="en-US">
                    <a:noFill/>
                  </a:rPr>
                  <a:t> </a:t>
                </a:r>
              </a:p>
            </p:txBody>
          </p:sp>
        </mc:Fallback>
      </mc:AlternateContent>
      <p:pic>
        <p:nvPicPr>
          <p:cNvPr id="16" name="Picture 15">
            <a:extLst>
              <a:ext uri="{FF2B5EF4-FFF2-40B4-BE49-F238E27FC236}">
                <a16:creationId xmlns:a16="http://schemas.microsoft.com/office/drawing/2014/main" id="{4E626454-1492-2D43-890B-11F8EB626702}"/>
              </a:ext>
            </a:extLst>
          </p:cNvPr>
          <p:cNvPicPr>
            <a:picLocks noChangeAspect="1"/>
          </p:cNvPicPr>
          <p:nvPr/>
        </p:nvPicPr>
        <p:blipFill>
          <a:blip r:embed="rId4"/>
          <a:stretch>
            <a:fillRect/>
          </a:stretch>
        </p:blipFill>
        <p:spPr>
          <a:xfrm>
            <a:off x="1245350" y="489550"/>
            <a:ext cx="9185172" cy="4281101"/>
          </a:xfrm>
          <a:prstGeom prst="rect">
            <a:avLst/>
          </a:prstGeom>
        </p:spPr>
      </p:pic>
      <p:sp>
        <p:nvSpPr>
          <p:cNvPr id="17" name="TextBox 16">
            <a:extLst>
              <a:ext uri="{FF2B5EF4-FFF2-40B4-BE49-F238E27FC236}">
                <a16:creationId xmlns:a16="http://schemas.microsoft.com/office/drawing/2014/main" id="{3D93C3C5-EF62-2B7D-388D-F337DC11822F}"/>
              </a:ext>
            </a:extLst>
          </p:cNvPr>
          <p:cNvSpPr txBox="1"/>
          <p:nvPr/>
        </p:nvSpPr>
        <p:spPr>
          <a:xfrm>
            <a:off x="9602383" y="4765446"/>
            <a:ext cx="2606804" cy="1384995"/>
          </a:xfrm>
          <a:prstGeom prst="rect">
            <a:avLst/>
          </a:prstGeom>
          <a:noFill/>
        </p:spPr>
        <p:txBody>
          <a:bodyPr wrap="none" rtlCol="0">
            <a:spAutoFit/>
          </a:bodyPr>
          <a:lstStyle/>
          <a:p>
            <a:r>
              <a:rPr lang="en-US" altLang="zh-CN" sz="1400" b="1" dirty="0">
                <a:cs typeface="Arial" panose="020B0604020202020204" pitchFamily="34" charset="0"/>
              </a:rPr>
              <a:t>Tasks:</a:t>
            </a:r>
          </a:p>
          <a:p>
            <a:r>
              <a:rPr lang="en-US" altLang="zh-CN" sz="1400" dirty="0">
                <a:cs typeface="Arial" panose="020B0604020202020204" pitchFamily="34" charset="0"/>
              </a:rPr>
              <a:t>1: Malignancy</a:t>
            </a:r>
          </a:p>
          <a:p>
            <a:r>
              <a:rPr lang="en-US" altLang="zh-CN" sz="1400" dirty="0">
                <a:cs typeface="Arial" panose="020B0604020202020204" pitchFamily="34" charset="0"/>
              </a:rPr>
              <a:t>2. Diabetes</a:t>
            </a:r>
          </a:p>
          <a:p>
            <a:r>
              <a:rPr lang="en-US" altLang="zh-CN" sz="1400" dirty="0">
                <a:cs typeface="Arial" panose="020B0604020202020204" pitchFamily="34" charset="0"/>
              </a:rPr>
              <a:t>3. Rejection</a:t>
            </a:r>
          </a:p>
          <a:p>
            <a:r>
              <a:rPr lang="en-US" altLang="zh-CN" sz="1400" dirty="0">
                <a:cs typeface="Arial" panose="020B0604020202020204" pitchFamily="34" charset="0"/>
              </a:rPr>
              <a:t>4. Infection</a:t>
            </a:r>
          </a:p>
          <a:p>
            <a:r>
              <a:rPr lang="en-US" altLang="zh-CN" sz="1400" dirty="0">
                <a:cs typeface="Arial" panose="020B0604020202020204" pitchFamily="34" charset="0"/>
              </a:rPr>
              <a:t>5. Cardiovascular complications</a:t>
            </a:r>
            <a:endParaRPr lang="zh-CN" altLang="en-US" sz="1400" dirty="0">
              <a:cs typeface="Arial" panose="020B0604020202020204" pitchFamily="34" charset="0"/>
            </a:endParaRPr>
          </a:p>
        </p:txBody>
      </p:sp>
      <p:sp>
        <p:nvSpPr>
          <p:cNvPr id="18" name="Title 1">
            <a:extLst>
              <a:ext uri="{FF2B5EF4-FFF2-40B4-BE49-F238E27FC236}">
                <a16:creationId xmlns:a16="http://schemas.microsoft.com/office/drawing/2014/main" id="{613EEEE3-05C9-56DA-89C9-C37F081C8E2C}"/>
              </a:ext>
            </a:extLst>
          </p:cNvPr>
          <p:cNvSpPr txBox="1">
            <a:spLocks/>
          </p:cNvSpPr>
          <p:nvPr/>
        </p:nvSpPr>
        <p:spPr>
          <a:xfrm>
            <a:off x="557122" y="293194"/>
            <a:ext cx="9045261" cy="426784"/>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 Multitask-based Fairness Achieving Algorithm </a:t>
            </a:r>
          </a:p>
        </p:txBody>
      </p:sp>
      <p:sp>
        <p:nvSpPr>
          <p:cNvPr id="2" name="Rectangle 1">
            <a:extLst>
              <a:ext uri="{FF2B5EF4-FFF2-40B4-BE49-F238E27FC236}">
                <a16:creationId xmlns:a16="http://schemas.microsoft.com/office/drawing/2014/main" id="{205C7C26-BA2E-D319-3EBC-6B94178EE550}"/>
              </a:ext>
            </a:extLst>
          </p:cNvPr>
          <p:cNvSpPr/>
          <p:nvPr/>
        </p:nvSpPr>
        <p:spPr>
          <a:xfrm>
            <a:off x="1853852" y="2931090"/>
            <a:ext cx="2217107" cy="651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ctangle 2">
            <a:extLst>
              <a:ext uri="{FF2B5EF4-FFF2-40B4-BE49-F238E27FC236}">
                <a16:creationId xmlns:a16="http://schemas.microsoft.com/office/drawing/2014/main" id="{04D17E62-7855-1C17-0239-8D822FA358D0}"/>
              </a:ext>
            </a:extLst>
          </p:cNvPr>
          <p:cNvSpPr/>
          <p:nvPr/>
        </p:nvSpPr>
        <p:spPr>
          <a:xfrm>
            <a:off x="266188" y="5966816"/>
            <a:ext cx="5608519" cy="651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a:extLst>
              <a:ext uri="{FF2B5EF4-FFF2-40B4-BE49-F238E27FC236}">
                <a16:creationId xmlns:a16="http://schemas.microsoft.com/office/drawing/2014/main" id="{D0B521E2-50E9-4ECC-0F58-E9CA5330E7F4}"/>
              </a:ext>
            </a:extLst>
          </p:cNvPr>
          <p:cNvSpPr/>
          <p:nvPr/>
        </p:nvSpPr>
        <p:spPr>
          <a:xfrm>
            <a:off x="1855940" y="3622108"/>
            <a:ext cx="2217107" cy="6513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lide Number Placeholder 4">
            <a:extLst>
              <a:ext uri="{FF2B5EF4-FFF2-40B4-BE49-F238E27FC236}">
                <a16:creationId xmlns:a16="http://schemas.microsoft.com/office/drawing/2014/main" id="{22C617FA-376A-1E5F-C995-0B6FE9BC786E}"/>
              </a:ext>
            </a:extLst>
          </p:cNvPr>
          <p:cNvSpPr>
            <a:spLocks noGrp="1"/>
          </p:cNvSpPr>
          <p:nvPr>
            <p:ph type="sldNum" sz="quarter" idx="12"/>
          </p:nvPr>
        </p:nvSpPr>
        <p:spPr/>
        <p:txBody>
          <a:bodyPr/>
          <a:lstStyle/>
          <a:p>
            <a:fld id="{38D2745D-0E60-4561-A7E7-B8CAA75BBD9D}" type="slidenum">
              <a:rPr lang="zh-CN" altLang="en-US" smtClean="0"/>
              <a:t>29</a:t>
            </a:fld>
            <a:endParaRPr lang="zh-CN" altLang="en-US"/>
          </a:p>
        </p:txBody>
      </p:sp>
    </p:spTree>
    <p:extLst>
      <p:ext uri="{BB962C8B-B14F-4D97-AF65-F5344CB8AC3E}">
        <p14:creationId xmlns:p14="http://schemas.microsoft.com/office/powerpoint/2010/main" val="31749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xit" presetSubtype="0" fill="hold" grpId="1" nodeType="with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8432D-BD75-C13A-5599-4D0F52B788E8}"/>
              </a:ext>
            </a:extLst>
          </p:cNvPr>
          <p:cNvSpPr txBox="1"/>
          <p:nvPr/>
        </p:nvSpPr>
        <p:spPr>
          <a:xfrm>
            <a:off x="2162629" y="2761511"/>
            <a:ext cx="8462573" cy="861774"/>
          </a:xfrm>
          <a:prstGeom prst="rect">
            <a:avLst/>
          </a:prstGeom>
          <a:noFill/>
        </p:spPr>
        <p:txBody>
          <a:bodyPr wrap="none" rtlCol="0">
            <a:spAutoFit/>
          </a:bodyPr>
          <a:lstStyle/>
          <a:p>
            <a:r>
              <a:rPr lang="en-US" altLang="zh-CN" sz="5000" dirty="0"/>
              <a:t>What exactly does bias mean?</a:t>
            </a:r>
            <a:endParaRPr lang="zh-CN" altLang="en-US" sz="5000" dirty="0"/>
          </a:p>
        </p:txBody>
      </p:sp>
      <p:sp>
        <p:nvSpPr>
          <p:cNvPr id="3" name="TextBox 2">
            <a:extLst>
              <a:ext uri="{FF2B5EF4-FFF2-40B4-BE49-F238E27FC236}">
                <a16:creationId xmlns:a16="http://schemas.microsoft.com/office/drawing/2014/main" id="{4EB55517-80AB-09F9-D45F-2BFE3BD6A801}"/>
              </a:ext>
            </a:extLst>
          </p:cNvPr>
          <p:cNvSpPr txBox="1"/>
          <p:nvPr/>
        </p:nvSpPr>
        <p:spPr>
          <a:xfrm>
            <a:off x="2685143" y="220643"/>
            <a:ext cx="7420621" cy="707886"/>
          </a:xfrm>
          <a:prstGeom prst="rect">
            <a:avLst/>
          </a:prstGeom>
          <a:noFill/>
        </p:spPr>
        <p:txBody>
          <a:bodyPr wrap="none" rtlCol="0">
            <a:spAutoFit/>
          </a:bodyPr>
          <a:lstStyle/>
          <a:p>
            <a:r>
              <a:rPr lang="en-US" altLang="zh-CN" sz="4000" dirty="0">
                <a:latin typeface="+mj-lt"/>
              </a:rPr>
              <a:t>Algorithmic Bias in the Headlines</a:t>
            </a:r>
            <a:endParaRPr lang="zh-CN" altLang="en-US" sz="4000" dirty="0">
              <a:latin typeface="+mj-lt"/>
            </a:endParaRPr>
          </a:p>
        </p:txBody>
      </p:sp>
      <p:sp>
        <p:nvSpPr>
          <p:cNvPr id="4" name="Slide Number Placeholder 3">
            <a:extLst>
              <a:ext uri="{FF2B5EF4-FFF2-40B4-BE49-F238E27FC236}">
                <a16:creationId xmlns:a16="http://schemas.microsoft.com/office/drawing/2014/main" id="{5C83AA7F-F7CE-CC5B-4B7C-993730092721}"/>
              </a:ext>
            </a:extLst>
          </p:cNvPr>
          <p:cNvSpPr>
            <a:spLocks noGrp="1"/>
          </p:cNvSpPr>
          <p:nvPr>
            <p:ph type="sldNum" sz="quarter" idx="12"/>
          </p:nvPr>
        </p:nvSpPr>
        <p:spPr/>
        <p:txBody>
          <a:bodyPr/>
          <a:lstStyle/>
          <a:p>
            <a:fld id="{38D2745D-0E60-4561-A7E7-B8CAA75BBD9D}" type="slidenum">
              <a:rPr lang="zh-CN" altLang="en-US" smtClean="0"/>
              <a:t>3</a:t>
            </a:fld>
            <a:endParaRPr lang="zh-CN" altLang="en-US"/>
          </a:p>
        </p:txBody>
      </p:sp>
    </p:spTree>
    <p:extLst>
      <p:ext uri="{BB962C8B-B14F-4D97-AF65-F5344CB8AC3E}">
        <p14:creationId xmlns:p14="http://schemas.microsoft.com/office/powerpoint/2010/main" val="1824210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graphs showing different age groups&#10;&#10;Description automatically generated with medium confidence">
            <a:extLst>
              <a:ext uri="{FF2B5EF4-FFF2-40B4-BE49-F238E27FC236}">
                <a16:creationId xmlns:a16="http://schemas.microsoft.com/office/drawing/2014/main" id="{27756E06-6661-58E9-E5D5-244858459BD6}"/>
              </a:ext>
            </a:extLst>
          </p:cNvPr>
          <p:cNvPicPr>
            <a:picLocks noChangeAspect="1"/>
          </p:cNvPicPr>
          <p:nvPr/>
        </p:nvPicPr>
        <p:blipFill>
          <a:blip r:embed="rId3"/>
          <a:stretch>
            <a:fillRect/>
          </a:stretch>
        </p:blipFill>
        <p:spPr>
          <a:xfrm>
            <a:off x="0" y="1122581"/>
            <a:ext cx="7962840" cy="5236492"/>
          </a:xfrm>
          <a:prstGeom prst="rect">
            <a:avLst/>
          </a:prstGeom>
        </p:spPr>
      </p:pic>
      <p:sp>
        <p:nvSpPr>
          <p:cNvPr id="7" name="TextBox 6">
            <a:extLst>
              <a:ext uri="{FF2B5EF4-FFF2-40B4-BE49-F238E27FC236}">
                <a16:creationId xmlns:a16="http://schemas.microsoft.com/office/drawing/2014/main" id="{34CDDE28-2341-5A9B-C9ED-E9B1890DA76E}"/>
              </a:ext>
            </a:extLst>
          </p:cNvPr>
          <p:cNvSpPr txBox="1"/>
          <p:nvPr/>
        </p:nvSpPr>
        <p:spPr>
          <a:xfrm>
            <a:off x="7980997" y="1818120"/>
            <a:ext cx="4000463" cy="2834174"/>
          </a:xfrm>
          <a:prstGeom prst="rect">
            <a:avLst/>
          </a:prstGeom>
          <a:noFill/>
        </p:spPr>
        <p:txBody>
          <a:bodyPr wrap="square" rtlCol="0">
            <a:spAutoFit/>
          </a:bodyPr>
          <a:lstStyle/>
          <a:p>
            <a:pPr marL="342900" indent="-342900">
              <a:lnSpc>
                <a:spcPts val="3080"/>
              </a:lnSpc>
              <a:buFont typeface="Wingdings" pitchFamily="2" charset="2"/>
              <a:buChar char="§"/>
            </a:pPr>
            <a:r>
              <a:rPr lang="en-US" sz="2000" dirty="0">
                <a:cs typeface="Arial" panose="020B0604020202020204" pitchFamily="34" charset="0"/>
              </a:rPr>
              <a:t>FERI's performance across demographic groups during training (gender, age groups, race/ethnicity)</a:t>
            </a:r>
          </a:p>
          <a:p>
            <a:pPr marL="342900" indent="-342900">
              <a:lnSpc>
                <a:spcPts val="3080"/>
              </a:lnSpc>
              <a:buFont typeface="Wingdings" pitchFamily="2" charset="2"/>
              <a:buChar char="§"/>
            </a:pPr>
            <a:r>
              <a:rPr lang="en-US" sz="2000" dirty="0">
                <a:cs typeface="Arial" panose="020B0604020202020204" pitchFamily="34" charset="0"/>
              </a:rPr>
              <a:t>Observed training loss progression for each subgroup over </a:t>
            </a:r>
            <a:r>
              <a:rPr lang="en-US" sz="2000" b="1" dirty="0">
                <a:cs typeface="Arial" panose="020B0604020202020204" pitchFamily="34" charset="0"/>
              </a:rPr>
              <a:t>successive epochs</a:t>
            </a:r>
          </a:p>
        </p:txBody>
      </p:sp>
      <p:sp>
        <p:nvSpPr>
          <p:cNvPr id="9" name="TextBox 8">
            <a:extLst>
              <a:ext uri="{FF2B5EF4-FFF2-40B4-BE49-F238E27FC236}">
                <a16:creationId xmlns:a16="http://schemas.microsoft.com/office/drawing/2014/main" id="{B69F8E7E-1020-E7B6-99B1-CF9EBEAD8917}"/>
              </a:ext>
            </a:extLst>
          </p:cNvPr>
          <p:cNvSpPr txBox="1"/>
          <p:nvPr/>
        </p:nvSpPr>
        <p:spPr>
          <a:xfrm>
            <a:off x="620204" y="316946"/>
            <a:ext cx="8147713" cy="553998"/>
          </a:xfrm>
          <a:prstGeom prst="rect">
            <a:avLst/>
          </a:prstGeom>
          <a:noFill/>
        </p:spPr>
        <p:txBody>
          <a:bodyPr wrap="square">
            <a:spAutoFit/>
          </a:bodyPr>
          <a:lstStyle/>
          <a:p>
            <a:r>
              <a:rPr lang="en-US" sz="3000" dirty="0">
                <a:latin typeface="+mj-lt"/>
                <a:cs typeface="Arial" panose="020B0604020202020204" pitchFamily="34" charset="0"/>
              </a:rPr>
              <a:t>Loss Progression Analysis: FERI vs. Baseline</a:t>
            </a:r>
          </a:p>
        </p:txBody>
      </p:sp>
      <p:sp>
        <p:nvSpPr>
          <p:cNvPr id="2" name="Slide Number Placeholder 1">
            <a:extLst>
              <a:ext uri="{FF2B5EF4-FFF2-40B4-BE49-F238E27FC236}">
                <a16:creationId xmlns:a16="http://schemas.microsoft.com/office/drawing/2014/main" id="{AECB7D98-A893-34F1-EFF4-02A93C8C87FB}"/>
              </a:ext>
            </a:extLst>
          </p:cNvPr>
          <p:cNvSpPr>
            <a:spLocks noGrp="1"/>
          </p:cNvSpPr>
          <p:nvPr>
            <p:ph type="sldNum" sz="quarter" idx="12"/>
          </p:nvPr>
        </p:nvSpPr>
        <p:spPr/>
        <p:txBody>
          <a:bodyPr/>
          <a:lstStyle/>
          <a:p>
            <a:fld id="{38D2745D-0E60-4561-A7E7-B8CAA75BBD9D}" type="slidenum">
              <a:rPr lang="zh-CN" altLang="en-US" smtClean="0"/>
              <a:t>30</a:t>
            </a:fld>
            <a:endParaRPr lang="zh-CN" altLang="en-US"/>
          </a:p>
        </p:txBody>
      </p:sp>
    </p:spTree>
    <p:extLst>
      <p:ext uri="{BB962C8B-B14F-4D97-AF65-F5344CB8AC3E}">
        <p14:creationId xmlns:p14="http://schemas.microsoft.com/office/powerpoint/2010/main" val="3469883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BC84-CAD8-42D3-9665-03F83FDC16F1}"/>
              </a:ext>
            </a:extLst>
          </p:cNvPr>
          <p:cNvSpPr>
            <a:spLocks noGrp="1"/>
          </p:cNvSpPr>
          <p:nvPr>
            <p:ph type="title"/>
          </p:nvPr>
        </p:nvSpPr>
        <p:spPr>
          <a:xfrm>
            <a:off x="736876" y="510262"/>
            <a:ext cx="11799681" cy="444567"/>
          </a:xfrm>
        </p:spPr>
        <p:txBody>
          <a:bodyPr>
            <a:noAutofit/>
          </a:bodyPr>
          <a:lstStyle/>
          <a:p>
            <a:r>
              <a:rPr lang="en-US" altLang="zh-CN" sz="3200" b="1" i="0" dirty="0">
                <a:solidFill>
                  <a:srgbClr val="222222"/>
                </a:solidFill>
                <a:effectLst/>
                <a:highlight>
                  <a:srgbClr val="FFFFFF"/>
                </a:highlight>
              </a:rPr>
              <a:t>F</a:t>
            </a:r>
            <a:r>
              <a:rPr lang="en-US" altLang="zh-CN" sz="3200" b="0" i="0" dirty="0">
                <a:solidFill>
                  <a:srgbClr val="222222"/>
                </a:solidFill>
                <a:effectLst/>
                <a:highlight>
                  <a:srgbClr val="FFFFFF"/>
                </a:highlight>
              </a:rPr>
              <a:t>airness through the </a:t>
            </a:r>
            <a:r>
              <a:rPr lang="en-US" altLang="zh-CN" sz="3200" b="1" i="0" dirty="0">
                <a:solidFill>
                  <a:srgbClr val="222222"/>
                </a:solidFill>
                <a:effectLst/>
                <a:highlight>
                  <a:srgbClr val="FFFFFF"/>
                </a:highlight>
              </a:rPr>
              <a:t>E</a:t>
            </a:r>
            <a:r>
              <a:rPr lang="en-US" altLang="zh-CN" sz="3200" b="0" i="0" dirty="0">
                <a:solidFill>
                  <a:srgbClr val="222222"/>
                </a:solidFill>
                <a:effectLst/>
                <a:highlight>
                  <a:srgbClr val="FFFFFF"/>
                </a:highlight>
              </a:rPr>
              <a:t>quitable </a:t>
            </a:r>
            <a:r>
              <a:rPr lang="en-US" altLang="zh-CN" sz="3200" b="1" i="0" dirty="0">
                <a:solidFill>
                  <a:srgbClr val="222222"/>
                </a:solidFill>
                <a:effectLst/>
                <a:highlight>
                  <a:srgbClr val="FFFFFF"/>
                </a:highlight>
              </a:rPr>
              <a:t>R</a:t>
            </a:r>
            <a:r>
              <a:rPr lang="en-US" altLang="zh-CN" sz="3200" b="0" i="0" dirty="0">
                <a:solidFill>
                  <a:srgbClr val="222222"/>
                </a:solidFill>
                <a:effectLst/>
                <a:highlight>
                  <a:srgbClr val="FFFFFF"/>
                </a:highlight>
              </a:rPr>
              <a:t>ate of </a:t>
            </a:r>
            <a:r>
              <a:rPr lang="en-US" altLang="zh-CN" sz="3200" b="1" i="0" dirty="0">
                <a:solidFill>
                  <a:srgbClr val="222222"/>
                </a:solidFill>
                <a:effectLst/>
                <a:highlight>
                  <a:srgbClr val="FFFFFF"/>
                </a:highlight>
              </a:rPr>
              <a:t>I</a:t>
            </a:r>
            <a:r>
              <a:rPr lang="en-US" altLang="zh-CN" sz="3200" b="0" i="0" dirty="0">
                <a:solidFill>
                  <a:srgbClr val="222222"/>
                </a:solidFill>
                <a:effectLst/>
                <a:highlight>
                  <a:srgbClr val="FFFFFF"/>
                </a:highlight>
              </a:rPr>
              <a:t>mprovement in Multitask Learning (</a:t>
            </a:r>
            <a:r>
              <a:rPr lang="en-US" altLang="zh-CN" sz="3200" b="1" i="0" dirty="0">
                <a:solidFill>
                  <a:srgbClr val="222222"/>
                </a:solidFill>
                <a:effectLst/>
                <a:highlight>
                  <a:srgbClr val="FFFFFF"/>
                </a:highlight>
              </a:rPr>
              <a:t>FERI</a:t>
            </a:r>
            <a:r>
              <a:rPr lang="en-US" altLang="zh-CN" sz="3200" b="0" i="0" dirty="0">
                <a:solidFill>
                  <a:srgbClr val="222222"/>
                </a:solidFill>
                <a:effectLst/>
                <a:highlight>
                  <a:srgbClr val="FFFFFF"/>
                </a:highlight>
              </a:rPr>
              <a:t>)</a:t>
            </a:r>
            <a:endParaRPr lang="en-US" altLang="zh-CN" sz="3200" dirty="0">
              <a:cs typeface="Arial" panose="020B060402020202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2A0AED-D22E-3EBE-5F64-BD6DD39B733A}"/>
                  </a:ext>
                </a:extLst>
              </p:cNvPr>
              <p:cNvSpPr>
                <a:spLocks noGrp="1"/>
              </p:cNvSpPr>
              <p:nvPr>
                <p:ph sz="quarter" idx="12"/>
              </p:nvPr>
            </p:nvSpPr>
            <p:spPr>
              <a:xfrm>
                <a:off x="758666" y="764601"/>
                <a:ext cx="11777891" cy="1321304"/>
              </a:xfrm>
            </p:spPr>
            <p:txBody>
              <a:bodyPr/>
              <a:lstStyle/>
              <a:p>
                <a:pPr marL="380990" indent="-380990"/>
                <a:endParaRPr lang="en-US" i="1" dirty="0">
                  <a:latin typeface="Cambria Math" panose="02040503050406030204" pitchFamily="18" charset="0"/>
                </a:endParaRPr>
              </a:p>
              <a:p>
                <a:pPr/>
                <a14:m>
                  <m:oMath xmlns:m="http://schemas.openxmlformats.org/officeDocument/2006/math">
                    <m:r>
                      <a:rPr lang="en-US" i="1">
                        <a:latin typeface="Cambria Math" panose="02040503050406030204" pitchFamily="18" charset="0"/>
                      </a:rPr>
                      <m:t>𝐿𝑜𝑠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𝐹𝐸𝑅𝐼</m:t>
                        </m:r>
                      </m:sub>
                    </m:sSub>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e>
                    </m:d>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𝑀</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𝓏</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𝐿</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e>
                    </m:nary>
                  </m:oMath>
                </a14:m>
                <a:endParaRPr lang="en-US" dirty="0"/>
              </a:p>
            </p:txBody>
          </p:sp>
        </mc:Choice>
        <mc:Fallback>
          <p:sp>
            <p:nvSpPr>
              <p:cNvPr id="3" name="Content Placeholder 2">
                <a:extLst>
                  <a:ext uri="{FF2B5EF4-FFF2-40B4-BE49-F238E27FC236}">
                    <a16:creationId xmlns:a16="http://schemas.microsoft.com/office/drawing/2014/main" id="{0E2A0AED-D22E-3EBE-5F64-BD6DD39B733A}"/>
                  </a:ext>
                </a:extLst>
              </p:cNvPr>
              <p:cNvSpPr>
                <a:spLocks noGrp="1" noRot="1" noChangeAspect="1" noMove="1" noResize="1" noEditPoints="1" noAdjustHandles="1" noChangeArrowheads="1" noChangeShapeType="1" noTextEdit="1"/>
              </p:cNvSpPr>
              <p:nvPr>
                <p:ph sz="quarter" idx="12"/>
              </p:nvPr>
            </p:nvSpPr>
            <p:spPr>
              <a:xfrm>
                <a:off x="758666" y="764601"/>
                <a:ext cx="11777891" cy="1321304"/>
              </a:xfrm>
              <a:blipFill>
                <a:blip r:embed="rId3"/>
                <a:stretch>
                  <a:fillRect l="-517" t="-8295" b="-21198"/>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F0B36028-C873-A6FC-74DF-47AFC3754909}"/>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31</a:t>
            </a:fld>
            <a:endParaRPr lang="en-US" sz="1333">
              <a:solidFill>
                <a:schemeClr val="tx1">
                  <a:lumMod val="65000"/>
                  <a:lumOff val="35000"/>
                </a:schemeClr>
              </a:solidFill>
            </a:endParaRP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26E2E57-211C-6753-52F8-A30378136232}"/>
                  </a:ext>
                </a:extLst>
              </p:cNvPr>
              <p:cNvSpPr>
                <a:spLocks noGrp="1"/>
              </p:cNvSpPr>
              <p:nvPr>
                <p:ph sz="quarter" idx="13"/>
              </p:nvPr>
            </p:nvSpPr>
            <p:spPr>
              <a:xfrm>
                <a:off x="758666" y="1920155"/>
                <a:ext cx="10709189" cy="1425871"/>
              </a:xfrm>
            </p:spPr>
            <p:txBody>
              <a:bodyPr/>
              <a:lstStyle/>
              <a:p>
                <a:r>
                  <a:rPr lang="en-US" b="1" dirty="0"/>
                  <a:t>1.   Weight calculation </a:t>
                </a:r>
              </a:p>
              <a:p>
                <a:pPr lvl="1" indent="0">
                  <a:buNone/>
                </a:pPr>
                <a14:m>
                  <m:oMathPara xmlns:m="http://schemas.openxmlformats.org/officeDocument/2006/math">
                    <m:oMathParaPr>
                      <m:jc m:val="centerGroup"/>
                    </m:oMathParaPr>
                    <m:oMath xmlns:m="http://schemas.openxmlformats.org/officeDocument/2006/math">
                      <m:sSub>
                        <m:sSubPr>
                          <m:ctrlPr>
                            <a:rPr lang="en-US" sz="2133" i="1">
                              <a:latin typeface="Cambria Math" panose="02040503050406030204" pitchFamily="18" charset="0"/>
                              <a:ea typeface="Cambria Math" panose="02040503050406030204" pitchFamily="18" charset="0"/>
                            </a:rPr>
                          </m:ctrlPr>
                        </m:sSubPr>
                        <m:e>
                          <m:r>
                            <a:rPr lang="en-US" sz="2133" i="1">
                              <a:latin typeface="Cambria Math" panose="02040503050406030204" pitchFamily="18" charset="0"/>
                              <a:ea typeface="Cambria Math" panose="02040503050406030204" pitchFamily="18" charset="0"/>
                            </a:rPr>
                            <m:t>    </m:t>
                          </m:r>
                          <m:r>
                            <a:rPr lang="en-US" sz="2133" b="1" i="1">
                              <a:latin typeface="Cambria Math" panose="02040503050406030204" pitchFamily="18" charset="0"/>
                              <a:ea typeface="Cambria Math" panose="02040503050406030204" pitchFamily="18" charset="0"/>
                            </a:rPr>
                            <m:t>𝔃</m:t>
                          </m:r>
                        </m:e>
                        <m:sub>
                          <m:r>
                            <a:rPr lang="en-US" sz="2133" i="1">
                              <a:latin typeface="Cambria Math" panose="02040503050406030204" pitchFamily="18" charset="0"/>
                              <a:ea typeface="Cambria Math" panose="02040503050406030204" pitchFamily="18" charset="0"/>
                            </a:rPr>
                            <m:t>𝑡</m:t>
                          </m:r>
                        </m:sub>
                      </m:sSub>
                      <m:r>
                        <a:rPr lang="en-US" sz="2133" i="1">
                          <a:latin typeface="Cambria Math" panose="02040503050406030204" pitchFamily="18" charset="0"/>
                          <a:ea typeface="Cambria Math" panose="02040503050406030204" pitchFamily="18" charset="0"/>
                        </a:rPr>
                        <m:t>=</m:t>
                      </m:r>
                      <m:d>
                        <m:dPr>
                          <m:begChr m:val="["/>
                          <m:endChr m:val="]"/>
                          <m:ctrlPr>
                            <a:rPr lang="en-US" sz="2133" i="1">
                              <a:latin typeface="Cambria Math" panose="02040503050406030204" pitchFamily="18" charset="0"/>
                              <a:ea typeface="Cambria Math" panose="02040503050406030204" pitchFamily="18" charset="0"/>
                            </a:rPr>
                          </m:ctrlPr>
                        </m:dPr>
                        <m:e>
                          <m:sSub>
                            <m:sSubPr>
                              <m:ctrlPr>
                                <a:rPr lang="en-US" sz="2133" i="1">
                                  <a:latin typeface="Cambria Math" panose="02040503050406030204" pitchFamily="18" charset="0"/>
                                  <a:ea typeface="Cambria Math" panose="02040503050406030204" pitchFamily="18" charset="0"/>
                                </a:rPr>
                              </m:ctrlPr>
                            </m:sSubPr>
                            <m:e>
                              <m:r>
                                <a:rPr lang="en-US" sz="2133" i="1">
                                  <a:latin typeface="Cambria Math" panose="02040503050406030204" pitchFamily="18" charset="0"/>
                                  <a:ea typeface="Cambria Math" panose="02040503050406030204" pitchFamily="18" charset="0"/>
                                </a:rPr>
                                <m:t>𝓏</m:t>
                              </m:r>
                            </m:e>
                            <m:sub>
                              <m:r>
                                <a:rPr lang="en-US" sz="2133" i="1">
                                  <a:latin typeface="Cambria Math" panose="02040503050406030204" pitchFamily="18" charset="0"/>
                                  <a:ea typeface="Cambria Math" panose="02040503050406030204" pitchFamily="18" charset="0"/>
                                </a:rPr>
                                <m:t>𝑡</m:t>
                              </m:r>
                              <m:r>
                                <a:rPr lang="en-US" sz="2133" i="1">
                                  <a:latin typeface="Cambria Math" panose="02040503050406030204" pitchFamily="18" charset="0"/>
                                  <a:ea typeface="Cambria Math" panose="02040503050406030204" pitchFamily="18" charset="0"/>
                                </a:rPr>
                                <m:t>,1</m:t>
                              </m:r>
                            </m:sub>
                          </m:sSub>
                          <m:r>
                            <a:rPr lang="en-US" sz="2133" i="1">
                              <a:latin typeface="Cambria Math" panose="02040503050406030204" pitchFamily="18" charset="0"/>
                              <a:ea typeface="Cambria Math" panose="02040503050406030204" pitchFamily="18" charset="0"/>
                            </a:rPr>
                            <m:t>,</m:t>
                          </m:r>
                          <m:sSub>
                            <m:sSubPr>
                              <m:ctrlPr>
                                <a:rPr lang="en-US" sz="2133" i="1">
                                  <a:latin typeface="Cambria Math" panose="02040503050406030204" pitchFamily="18" charset="0"/>
                                  <a:ea typeface="Cambria Math" panose="02040503050406030204" pitchFamily="18" charset="0"/>
                                </a:rPr>
                              </m:ctrlPr>
                            </m:sSubPr>
                            <m:e>
                              <m:r>
                                <a:rPr lang="en-US" sz="2133" i="1">
                                  <a:latin typeface="Cambria Math" panose="02040503050406030204" pitchFamily="18" charset="0"/>
                                  <a:ea typeface="Cambria Math" panose="02040503050406030204" pitchFamily="18" charset="0"/>
                                </a:rPr>
                                <m:t>𝓏</m:t>
                              </m:r>
                            </m:e>
                            <m:sub>
                              <m:r>
                                <a:rPr lang="en-US" sz="2133" i="1">
                                  <a:latin typeface="Cambria Math" panose="02040503050406030204" pitchFamily="18" charset="0"/>
                                  <a:ea typeface="Cambria Math" panose="02040503050406030204" pitchFamily="18" charset="0"/>
                                </a:rPr>
                                <m:t>𝑡</m:t>
                              </m:r>
                              <m:r>
                                <a:rPr lang="en-US" sz="2133" i="1">
                                  <a:latin typeface="Cambria Math" panose="02040503050406030204" pitchFamily="18" charset="0"/>
                                  <a:ea typeface="Cambria Math" panose="02040503050406030204" pitchFamily="18" charset="0"/>
                                </a:rPr>
                                <m:t>,2</m:t>
                              </m:r>
                            </m:sub>
                          </m:sSub>
                          <m:r>
                            <a:rPr lang="en-US" sz="2133" i="1">
                              <a:latin typeface="Cambria Math" panose="02040503050406030204" pitchFamily="18" charset="0"/>
                              <a:ea typeface="Cambria Math" panose="02040503050406030204" pitchFamily="18" charset="0"/>
                            </a:rPr>
                            <m:t>,…,</m:t>
                          </m:r>
                          <m:sSub>
                            <m:sSubPr>
                              <m:ctrlPr>
                                <a:rPr lang="en-US" sz="2133" i="1">
                                  <a:latin typeface="Cambria Math" panose="02040503050406030204" pitchFamily="18" charset="0"/>
                                  <a:ea typeface="Cambria Math" panose="02040503050406030204" pitchFamily="18" charset="0"/>
                                </a:rPr>
                              </m:ctrlPr>
                            </m:sSubPr>
                            <m:e>
                              <m:r>
                                <a:rPr lang="en-US" sz="2133" i="1">
                                  <a:latin typeface="Cambria Math" panose="02040503050406030204" pitchFamily="18" charset="0"/>
                                  <a:ea typeface="Cambria Math" panose="02040503050406030204" pitchFamily="18" charset="0"/>
                                </a:rPr>
                                <m:t>𝓏</m:t>
                              </m:r>
                            </m:e>
                            <m:sub>
                              <m:r>
                                <a:rPr lang="en-US" sz="2133" i="1">
                                  <a:latin typeface="Cambria Math" panose="02040503050406030204" pitchFamily="18" charset="0"/>
                                  <a:ea typeface="Cambria Math" panose="02040503050406030204" pitchFamily="18" charset="0"/>
                                </a:rPr>
                                <m:t>𝑡</m:t>
                              </m:r>
                              <m:r>
                                <a:rPr lang="en-US" sz="2133" i="1">
                                  <a:latin typeface="Cambria Math" panose="02040503050406030204" pitchFamily="18" charset="0"/>
                                  <a:ea typeface="Cambria Math" panose="02040503050406030204" pitchFamily="18" charset="0"/>
                                </a:rPr>
                                <m:t>,</m:t>
                              </m:r>
                              <m:r>
                                <a:rPr lang="en-US" sz="2133" i="1">
                                  <a:latin typeface="Cambria Math" panose="02040503050406030204" pitchFamily="18" charset="0"/>
                                  <a:ea typeface="Cambria Math" panose="02040503050406030204" pitchFamily="18" charset="0"/>
                                </a:rPr>
                                <m:t>𝑀</m:t>
                              </m:r>
                            </m:sub>
                          </m:sSub>
                        </m:e>
                      </m:d>
                      <m:r>
                        <a:rPr lang="en-US" sz="2133" i="1">
                          <a:latin typeface="Cambria Math" panose="02040503050406030204" pitchFamily="18" charset="0"/>
                          <a:ea typeface="Cambria Math" panose="02040503050406030204" pitchFamily="18" charset="0"/>
                        </a:rPr>
                        <m:t>                   </m:t>
                      </m:r>
                      <m:r>
                        <a:rPr lang="en-US" sz="2133" i="1">
                          <a:latin typeface="Cambria Math" panose="02040503050406030204" pitchFamily="18" charset="0"/>
                          <a:ea typeface="Cambria Math" panose="02040503050406030204" pitchFamily="18" charset="0"/>
                        </a:rPr>
                        <m:t>   </m:t>
                      </m:r>
                      <m:sSub>
                        <m:sSubPr>
                          <m:ctrlPr>
                            <a:rPr lang="en-US" sz="2133" i="1">
                              <a:latin typeface="Cambria Math" panose="02040503050406030204" pitchFamily="18" charset="0"/>
                              <a:ea typeface="Cambria Math" panose="02040503050406030204" pitchFamily="18" charset="0"/>
                            </a:rPr>
                          </m:ctrlPr>
                        </m:sSubPr>
                        <m:e>
                          <m:r>
                            <a:rPr lang="en-US" sz="2133" b="1" i="1">
                              <a:latin typeface="Cambria Math" panose="02040503050406030204" pitchFamily="18" charset="0"/>
                              <a:ea typeface="Cambria Math" panose="02040503050406030204" pitchFamily="18" charset="0"/>
                            </a:rPr>
                            <m:t>𝔃</m:t>
                          </m:r>
                        </m:e>
                        <m:sub>
                          <m:r>
                            <a:rPr lang="en-US" sz="2133" i="1">
                              <a:latin typeface="Cambria Math" panose="02040503050406030204" pitchFamily="18" charset="0"/>
                              <a:ea typeface="Cambria Math" panose="02040503050406030204" pitchFamily="18" charset="0"/>
                            </a:rPr>
                            <m:t>𝑡</m:t>
                          </m:r>
                        </m:sub>
                      </m:sSub>
                      <m:r>
                        <a:rPr lang="en-US" sz="2133" i="1">
                          <a:latin typeface="Cambria Math" panose="02040503050406030204" pitchFamily="18" charset="0"/>
                          <a:ea typeface="Cambria Math" panose="02040503050406030204" pitchFamily="18" charset="0"/>
                        </a:rPr>
                        <m:t>=</m:t>
                      </m:r>
                      <m:r>
                        <a:rPr lang="en-US" sz="2133" i="1">
                          <a:latin typeface="Cambria Math" panose="02040503050406030204" pitchFamily="18" charset="0"/>
                          <a:ea typeface="Cambria Math" panose="02040503050406030204" pitchFamily="18" charset="0"/>
                        </a:rPr>
                        <m:t>𝑆𝑜𝑓𝑡𝑚𝑎𝑥</m:t>
                      </m:r>
                      <m:d>
                        <m:dPr>
                          <m:ctrlPr>
                            <a:rPr lang="en-US" sz="2133" i="1">
                              <a:latin typeface="Cambria Math" panose="02040503050406030204" pitchFamily="18" charset="0"/>
                              <a:ea typeface="Cambria Math" panose="02040503050406030204" pitchFamily="18" charset="0"/>
                            </a:rPr>
                          </m:ctrlPr>
                        </m:dPr>
                        <m:e>
                          <m:sSub>
                            <m:sSubPr>
                              <m:ctrlPr>
                                <a:rPr lang="en-US" sz="2133" i="1">
                                  <a:latin typeface="Cambria Math" panose="02040503050406030204" pitchFamily="18" charset="0"/>
                                  <a:ea typeface="Cambria Math" panose="02040503050406030204" pitchFamily="18" charset="0"/>
                                </a:rPr>
                              </m:ctrlPr>
                            </m:sSubPr>
                            <m:e>
                              <m:r>
                                <a:rPr lang="en-US" sz="2133" b="1" i="1">
                                  <a:latin typeface="Cambria Math" panose="02040503050406030204" pitchFamily="18" charset="0"/>
                                  <a:ea typeface="Cambria Math" panose="02040503050406030204" pitchFamily="18" charset="0"/>
                                </a:rPr>
                                <m:t>𝒘</m:t>
                              </m:r>
                            </m:e>
                            <m:sub>
                              <m:r>
                                <a:rPr lang="en-US" sz="2133" i="1">
                                  <a:latin typeface="Cambria Math" panose="02040503050406030204" pitchFamily="18" charset="0"/>
                                  <a:ea typeface="Cambria Math" panose="02040503050406030204" pitchFamily="18" charset="0"/>
                                </a:rPr>
                                <m:t>𝑡</m:t>
                              </m:r>
                            </m:sub>
                          </m:sSub>
                        </m:e>
                      </m:d>
                    </m:oMath>
                  </m:oMathPara>
                </a14:m>
                <a:endParaRPr lang="en-US" sz="2133" i="1" dirty="0">
                  <a:latin typeface="Cambria Math" panose="02040503050406030204" pitchFamily="18" charset="0"/>
                  <a:ea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sSub>
                        <m:sSubPr>
                          <m:ctrlPr>
                            <a:rPr lang="en-US" sz="2133" i="1" dirty="0">
                              <a:latin typeface="Cambria Math" panose="02040503050406030204" pitchFamily="18" charset="0"/>
                              <a:ea typeface="Cambria Math" panose="02040503050406030204" pitchFamily="18" charset="0"/>
                            </a:rPr>
                          </m:ctrlPr>
                        </m:sSubPr>
                        <m:e>
                          <m:r>
                            <a:rPr lang="el-GR" sz="2133" b="1" dirty="0">
                              <a:latin typeface="Cambria Math" panose="02040503050406030204" pitchFamily="18" charset="0"/>
                              <a:ea typeface="Cambria Math" panose="02040503050406030204" pitchFamily="18" charset="0"/>
                            </a:rPr>
                            <m:t>𝚫</m:t>
                          </m:r>
                        </m:e>
                        <m:sub>
                          <m:r>
                            <a:rPr lang="en-US" sz="2133" i="1" dirty="0">
                              <a:latin typeface="Cambria Math" panose="02040503050406030204" pitchFamily="18" charset="0"/>
                              <a:ea typeface="Cambria Math" panose="02040503050406030204" pitchFamily="18" charset="0"/>
                            </a:rPr>
                            <m:t>𝑡</m:t>
                          </m:r>
                        </m:sub>
                      </m:sSub>
                      <m:r>
                        <a:rPr lang="en-US" sz="2133" i="1" dirty="0">
                          <a:latin typeface="Cambria Math" panose="02040503050406030204" pitchFamily="18" charset="0"/>
                          <a:ea typeface="Cambria Math" panose="02040503050406030204" pitchFamily="18" charset="0"/>
                        </a:rPr>
                        <m:t>=</m:t>
                      </m:r>
                      <m:sSup>
                        <m:sSupPr>
                          <m:ctrlPr>
                            <a:rPr lang="en-US" sz="2133" i="1" dirty="0">
                              <a:latin typeface="Cambria Math" panose="02040503050406030204" pitchFamily="18" charset="0"/>
                              <a:ea typeface="Cambria Math" panose="02040503050406030204" pitchFamily="18" charset="0"/>
                            </a:rPr>
                          </m:ctrlPr>
                        </m:sSupPr>
                        <m:e>
                          <m:d>
                            <m:dPr>
                              <m:ctrlPr>
                                <a:rPr lang="en-US" sz="2133" i="1" dirty="0">
                                  <a:latin typeface="Cambria Math" panose="02040503050406030204" pitchFamily="18" charset="0"/>
                                  <a:ea typeface="Cambria Math" panose="02040503050406030204" pitchFamily="18" charset="0"/>
                                </a:rPr>
                              </m:ctrlPr>
                            </m:dPr>
                            <m:e>
                              <m:sSub>
                                <m:sSubPr>
                                  <m:ctrlPr>
                                    <a:rPr lang="en-US" sz="2133" i="1" dirty="0">
                                      <a:latin typeface="Cambria Math" panose="02040503050406030204" pitchFamily="18" charset="0"/>
                                      <a:ea typeface="Cambria Math" panose="02040503050406030204" pitchFamily="18" charset="0"/>
                                    </a:rPr>
                                  </m:ctrlPr>
                                </m:sSubPr>
                                <m:e>
                                  <m:r>
                                    <m:rPr>
                                      <m:sty m:val="p"/>
                                    </m:rPr>
                                    <a:rPr lang="el-GR" sz="2133" i="1" dirty="0">
                                      <a:latin typeface="Cambria Math" panose="02040503050406030204" pitchFamily="18" charset="0"/>
                                      <a:ea typeface="Cambria Math" panose="02040503050406030204" pitchFamily="18" charset="0"/>
                                    </a:rPr>
                                    <m:t>Δ</m:t>
                                  </m:r>
                                </m:e>
                                <m:sub>
                                  <m:r>
                                    <a:rPr lang="en-US" sz="2133" i="1" dirty="0">
                                      <a:latin typeface="Cambria Math" panose="02040503050406030204" pitchFamily="18" charset="0"/>
                                      <a:ea typeface="Cambria Math" panose="02040503050406030204" pitchFamily="18" charset="0"/>
                                    </a:rPr>
                                    <m:t>𝑡</m:t>
                                  </m:r>
                                  <m:r>
                                    <a:rPr lang="en-US" sz="2133" i="1" dirty="0">
                                      <a:latin typeface="Cambria Math" panose="02040503050406030204" pitchFamily="18" charset="0"/>
                                      <a:ea typeface="Cambria Math" panose="02040503050406030204" pitchFamily="18" charset="0"/>
                                    </a:rPr>
                                    <m:t>,1</m:t>
                                  </m:r>
                                </m:sub>
                              </m:sSub>
                              <m:r>
                                <a:rPr lang="en-US" sz="2133" i="1" dirty="0">
                                  <a:latin typeface="Cambria Math" panose="02040503050406030204" pitchFamily="18" charset="0"/>
                                  <a:ea typeface="Cambria Math" panose="02040503050406030204" pitchFamily="18" charset="0"/>
                                </a:rPr>
                                <m:t>,</m:t>
                              </m:r>
                              <m:sSub>
                                <m:sSubPr>
                                  <m:ctrlPr>
                                    <a:rPr lang="en-US" sz="2133" i="1" dirty="0">
                                      <a:latin typeface="Cambria Math" panose="02040503050406030204" pitchFamily="18" charset="0"/>
                                      <a:ea typeface="Cambria Math" panose="02040503050406030204" pitchFamily="18" charset="0"/>
                                    </a:rPr>
                                  </m:ctrlPr>
                                </m:sSubPr>
                                <m:e>
                                  <m:r>
                                    <m:rPr>
                                      <m:sty m:val="p"/>
                                    </m:rPr>
                                    <a:rPr lang="el-GR" sz="2133" i="1" dirty="0">
                                      <a:latin typeface="Cambria Math" panose="02040503050406030204" pitchFamily="18" charset="0"/>
                                      <a:ea typeface="Cambria Math" panose="02040503050406030204" pitchFamily="18" charset="0"/>
                                    </a:rPr>
                                    <m:t>Δ</m:t>
                                  </m:r>
                                </m:e>
                                <m:sub>
                                  <m:r>
                                    <a:rPr lang="en-US" sz="2133" i="1" dirty="0">
                                      <a:latin typeface="Cambria Math" panose="02040503050406030204" pitchFamily="18" charset="0"/>
                                      <a:ea typeface="Cambria Math" panose="02040503050406030204" pitchFamily="18" charset="0"/>
                                    </a:rPr>
                                    <m:t>𝑡</m:t>
                                  </m:r>
                                  <m:r>
                                    <a:rPr lang="en-US" sz="2133" i="1" dirty="0">
                                      <a:latin typeface="Cambria Math" panose="02040503050406030204" pitchFamily="18" charset="0"/>
                                      <a:ea typeface="Cambria Math" panose="02040503050406030204" pitchFamily="18" charset="0"/>
                                    </a:rPr>
                                    <m:t>,2</m:t>
                                  </m:r>
                                </m:sub>
                              </m:sSub>
                              <m:r>
                                <a:rPr lang="en-US" sz="2133" i="1" dirty="0">
                                  <a:latin typeface="Cambria Math" panose="02040503050406030204" pitchFamily="18" charset="0"/>
                                  <a:ea typeface="Cambria Math" panose="02040503050406030204" pitchFamily="18" charset="0"/>
                                </a:rPr>
                                <m:t>,…,</m:t>
                              </m:r>
                              <m:sSub>
                                <m:sSubPr>
                                  <m:ctrlPr>
                                    <a:rPr lang="en-US" sz="2133" i="1" dirty="0">
                                      <a:latin typeface="Cambria Math" panose="02040503050406030204" pitchFamily="18" charset="0"/>
                                      <a:ea typeface="Cambria Math" panose="02040503050406030204" pitchFamily="18" charset="0"/>
                                    </a:rPr>
                                  </m:ctrlPr>
                                </m:sSubPr>
                                <m:e>
                                  <m:r>
                                    <m:rPr>
                                      <m:sty m:val="p"/>
                                    </m:rPr>
                                    <a:rPr lang="el-GR" sz="2133" i="1" dirty="0">
                                      <a:latin typeface="Cambria Math" panose="02040503050406030204" pitchFamily="18" charset="0"/>
                                      <a:ea typeface="Cambria Math" panose="02040503050406030204" pitchFamily="18" charset="0"/>
                                    </a:rPr>
                                    <m:t>Δ</m:t>
                                  </m:r>
                                </m:e>
                                <m:sub>
                                  <m:r>
                                    <a:rPr lang="en-US" sz="2133" i="1" dirty="0">
                                      <a:latin typeface="Cambria Math" panose="02040503050406030204" pitchFamily="18" charset="0"/>
                                      <a:ea typeface="Cambria Math" panose="02040503050406030204" pitchFamily="18" charset="0"/>
                                    </a:rPr>
                                    <m:t>𝑡</m:t>
                                  </m:r>
                                  <m:r>
                                    <a:rPr lang="en-US" sz="2133" i="1" dirty="0">
                                      <a:latin typeface="Cambria Math" panose="02040503050406030204" pitchFamily="18" charset="0"/>
                                      <a:ea typeface="Cambria Math" panose="02040503050406030204" pitchFamily="18" charset="0"/>
                                    </a:rPr>
                                    <m:t>,</m:t>
                                  </m:r>
                                  <m:r>
                                    <a:rPr lang="en-US" sz="2133" i="1" dirty="0">
                                      <a:latin typeface="Cambria Math" panose="02040503050406030204" pitchFamily="18" charset="0"/>
                                      <a:ea typeface="Cambria Math" panose="02040503050406030204" pitchFamily="18" charset="0"/>
                                    </a:rPr>
                                    <m:t>𝑀</m:t>
                                  </m:r>
                                </m:sub>
                              </m:sSub>
                            </m:e>
                          </m:d>
                        </m:e>
                        <m:sup>
                          <m:r>
                            <a:rPr lang="en-US" sz="2133" i="1" dirty="0">
                              <a:latin typeface="Cambria Math" panose="02040503050406030204" pitchFamily="18" charset="0"/>
                              <a:ea typeface="Cambria Math" panose="02040503050406030204" pitchFamily="18" charset="0"/>
                            </a:rPr>
                            <m:t>𝑇</m:t>
                          </m:r>
                        </m:sup>
                      </m:sSup>
                      <m:r>
                        <a:rPr lang="en-US" sz="2133" i="1" dirty="0">
                          <a:latin typeface="Cambria Math" panose="02040503050406030204" pitchFamily="18" charset="0"/>
                          <a:ea typeface="Cambria Math" panose="02040503050406030204" pitchFamily="18" charset="0"/>
                        </a:rPr>
                        <m:t>                 </m:t>
                      </m:r>
                      <m:sSub>
                        <m:sSubPr>
                          <m:ctrlPr>
                            <a:rPr lang="en-US" sz="2133" i="1" dirty="0">
                              <a:latin typeface="Cambria Math" panose="02040503050406030204" pitchFamily="18" charset="0"/>
                              <a:ea typeface="Cambria Math" panose="02040503050406030204" pitchFamily="18" charset="0"/>
                            </a:rPr>
                          </m:ctrlPr>
                        </m:sSubPr>
                        <m:e>
                          <m:r>
                            <m:rPr>
                              <m:sty m:val="p"/>
                            </m:rPr>
                            <a:rPr lang="el-GR" sz="2133" i="1" dirty="0">
                              <a:latin typeface="Cambria Math" panose="02040503050406030204" pitchFamily="18" charset="0"/>
                              <a:ea typeface="Cambria Math" panose="02040503050406030204" pitchFamily="18" charset="0"/>
                            </a:rPr>
                            <m:t>Δ</m:t>
                          </m:r>
                        </m:e>
                        <m:sub>
                          <m:r>
                            <a:rPr lang="en-US" sz="2133" i="1" dirty="0">
                              <a:latin typeface="Cambria Math" panose="02040503050406030204" pitchFamily="18" charset="0"/>
                              <a:ea typeface="Cambria Math" panose="02040503050406030204" pitchFamily="18" charset="0"/>
                            </a:rPr>
                            <m:t>𝑡</m:t>
                          </m:r>
                          <m:r>
                            <a:rPr lang="en-US" sz="2133" i="1" dirty="0">
                              <a:latin typeface="Cambria Math" panose="02040503050406030204" pitchFamily="18" charset="0"/>
                              <a:ea typeface="Cambria Math" panose="02040503050406030204" pitchFamily="18" charset="0"/>
                            </a:rPr>
                            <m:t>,</m:t>
                          </m:r>
                          <m:r>
                            <a:rPr lang="en-US" sz="2133" i="1" dirty="0">
                              <a:latin typeface="Cambria Math" panose="02040503050406030204" pitchFamily="18" charset="0"/>
                              <a:ea typeface="Cambria Math" panose="02040503050406030204" pitchFamily="18" charset="0"/>
                            </a:rPr>
                            <m:t>𝑚</m:t>
                          </m:r>
                        </m:sub>
                      </m:sSub>
                      <m:r>
                        <a:rPr lang="en-US" sz="2133" i="1" dirty="0">
                          <a:latin typeface="Cambria Math" panose="02040503050406030204" pitchFamily="18" charset="0"/>
                          <a:ea typeface="Cambria Math" panose="02040503050406030204" pitchFamily="18" charset="0"/>
                        </a:rPr>
                        <m:t>=</m:t>
                      </m:r>
                      <m:sSub>
                        <m:sSubPr>
                          <m:ctrlPr>
                            <a:rPr lang="en-US" sz="2133" i="1">
                              <a:latin typeface="Cambria Math" panose="02040503050406030204" pitchFamily="18" charset="0"/>
                              <a:ea typeface="Cambria Math" panose="02040503050406030204" pitchFamily="18" charset="0"/>
                            </a:rPr>
                          </m:ctrlPr>
                        </m:sSubPr>
                        <m:e>
                          <m:r>
                            <a:rPr lang="en-US" sz="2133" i="1">
                              <a:latin typeface="Cambria Math" panose="02040503050406030204" pitchFamily="18" charset="0"/>
                              <a:ea typeface="Cambria Math" panose="02040503050406030204" pitchFamily="18" charset="0"/>
                            </a:rPr>
                            <m:t>𝐿</m:t>
                          </m:r>
                        </m:e>
                        <m:sub>
                          <m:r>
                            <a:rPr lang="en-US" sz="2133" i="1">
                              <a:latin typeface="Cambria Math" panose="02040503050406030204" pitchFamily="18" charset="0"/>
                              <a:ea typeface="Cambria Math" panose="02040503050406030204" pitchFamily="18" charset="0"/>
                            </a:rPr>
                            <m:t>𝑚</m:t>
                          </m:r>
                        </m:sub>
                      </m:sSub>
                      <m:r>
                        <a:rPr lang="en-US" sz="2133" i="1">
                          <a:latin typeface="Cambria Math" panose="02040503050406030204" pitchFamily="18" charset="0"/>
                          <a:ea typeface="Cambria Math" panose="02040503050406030204" pitchFamily="18" charset="0"/>
                        </a:rPr>
                        <m:t>(</m:t>
                      </m:r>
                      <m:sSub>
                        <m:sSubPr>
                          <m:ctrlPr>
                            <a:rPr lang="en-US" sz="2133" i="1">
                              <a:latin typeface="Cambria Math" panose="02040503050406030204" pitchFamily="18" charset="0"/>
                              <a:ea typeface="Cambria Math" panose="02040503050406030204" pitchFamily="18" charset="0"/>
                            </a:rPr>
                          </m:ctrlPr>
                        </m:sSubPr>
                        <m:e>
                          <m:r>
                            <a:rPr lang="en-US" sz="2133" b="1" i="1">
                              <a:latin typeface="Cambria Math" panose="02040503050406030204" pitchFamily="18" charset="0"/>
                              <a:ea typeface="Cambria Math" panose="02040503050406030204" pitchFamily="18" charset="0"/>
                            </a:rPr>
                            <m:t>𝜽</m:t>
                          </m:r>
                        </m:e>
                        <m:sub>
                          <m:r>
                            <a:rPr lang="en-US" sz="2133" i="1">
                              <a:latin typeface="Cambria Math" panose="02040503050406030204" pitchFamily="18" charset="0"/>
                              <a:ea typeface="Cambria Math" panose="02040503050406030204" pitchFamily="18" charset="0"/>
                            </a:rPr>
                            <m:t>𝑡</m:t>
                          </m:r>
                        </m:sub>
                      </m:sSub>
                      <m:r>
                        <m:rPr>
                          <m:nor/>
                        </m:rPr>
                        <a:rPr lang="en-US" sz="2133" dirty="0"/>
                        <m:t>)</m:t>
                      </m:r>
                      <m:r>
                        <m:rPr>
                          <m:nor/>
                        </m:rPr>
                        <a:rPr lang="en-US" sz="2133" dirty="0">
                          <a:latin typeface="Cambria Math" panose="02040503050406030204" pitchFamily="18" charset="0"/>
                          <a:ea typeface="Cambria Math" panose="02040503050406030204" pitchFamily="18" charset="0"/>
                        </a:rPr>
                        <m:t>+</m:t>
                      </m:r>
                      <m:r>
                        <a:rPr lang="el-GR" sz="2133" i="1" dirty="0">
                          <a:latin typeface="Cambria Math" panose="02040503050406030204" pitchFamily="18" charset="0"/>
                          <a:ea typeface="Cambria Math" panose="02040503050406030204" pitchFamily="18" charset="0"/>
                        </a:rPr>
                        <m:t>𝜖</m:t>
                      </m:r>
                    </m:oMath>
                  </m:oMathPara>
                </a14:m>
                <a:endParaRPr lang="en-US" sz="2133" dirty="0"/>
              </a:p>
            </p:txBody>
          </p:sp>
        </mc:Choice>
        <mc:Fallback>
          <p:sp>
            <p:nvSpPr>
              <p:cNvPr id="6" name="Content Placeholder 5">
                <a:extLst>
                  <a:ext uri="{FF2B5EF4-FFF2-40B4-BE49-F238E27FC236}">
                    <a16:creationId xmlns:a16="http://schemas.microsoft.com/office/drawing/2014/main" id="{726E2E57-211C-6753-52F8-A30378136232}"/>
                  </a:ext>
                </a:extLst>
              </p:cNvPr>
              <p:cNvSpPr>
                <a:spLocks noGrp="1" noRot="1" noChangeAspect="1" noMove="1" noResize="1" noEditPoints="1" noAdjustHandles="1" noChangeArrowheads="1" noChangeShapeType="1" noTextEdit="1"/>
              </p:cNvSpPr>
              <p:nvPr>
                <p:ph sz="quarter" idx="13"/>
              </p:nvPr>
            </p:nvSpPr>
            <p:spPr>
              <a:xfrm>
                <a:off x="758666" y="1920155"/>
                <a:ext cx="10709189" cy="1425871"/>
              </a:xfrm>
              <a:blipFill>
                <a:blip r:embed="rId4"/>
                <a:stretch>
                  <a:fillRect l="-569" t="-47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964B47BD-48B3-8CB0-43DC-56696270FB4E}"/>
                  </a:ext>
                </a:extLst>
              </p:cNvPr>
              <p:cNvSpPr>
                <a:spLocks noGrp="1"/>
              </p:cNvSpPr>
              <p:nvPr>
                <p:ph sz="quarter" idx="14"/>
              </p:nvPr>
            </p:nvSpPr>
            <p:spPr>
              <a:xfrm>
                <a:off x="758666" y="3374835"/>
                <a:ext cx="10709189" cy="1425871"/>
              </a:xfrm>
            </p:spPr>
            <p:txBody>
              <a:bodyPr/>
              <a:lstStyle/>
              <a:p>
                <a:r>
                  <a:rPr lang="en-US" b="1" dirty="0"/>
                  <a:t>2.   Model Parameters Update</a:t>
                </a:r>
              </a:p>
              <a:p>
                <a:pPr marL="0" indent="0">
                  <a:buNone/>
                </a:pPr>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d>
                      <m:dPr>
                        <m:ctrlPr>
                          <a:rPr lang="en-US"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𝑙𝑜𝑔</m:t>
                        </m:r>
                        <m:sSub>
                          <m:sSubPr>
                            <m:ctrlPr>
                              <a:rPr lang="en-US" i="1" dirty="0">
                                <a:latin typeface="Cambria Math" panose="02040503050406030204" pitchFamily="18" charset="0"/>
                                <a:ea typeface="Cambria Math" panose="02040503050406030204" pitchFamily="18" charset="0"/>
                              </a:rPr>
                            </m:ctrlPr>
                          </m:sSubPr>
                          <m:e>
                            <m:r>
                              <a:rPr lang="el-GR" b="1" i="0" dirty="0">
                                <a:latin typeface="Cambria Math" panose="02040503050406030204" pitchFamily="18" charset="0"/>
                                <a:ea typeface="Cambria Math" panose="02040503050406030204" pitchFamily="18" charset="0"/>
                              </a:rPr>
                              <m:t>𝚫</m:t>
                            </m:r>
                          </m:e>
                          <m:sub>
                            <m:r>
                              <a:rPr lang="en-US" i="1" dirty="0">
                                <a:latin typeface="Cambria Math" panose="02040503050406030204" pitchFamily="18" charset="0"/>
                                <a:ea typeface="Cambria Math" panose="02040503050406030204" pitchFamily="18" charset="0"/>
                              </a:rPr>
                              <m:t>𝑡</m:t>
                            </m:r>
                          </m:sub>
                        </m:sSub>
                      </m:e>
                    </m:d>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𝔃</m:t>
                            </m:r>
                          </m:e>
                          <m:sub>
                            <m:r>
                              <a:rPr lang="en-US" i="1">
                                <a:latin typeface="Cambria Math" panose="02040503050406030204" pitchFamily="18" charset="0"/>
                                <a:ea typeface="Cambria Math" panose="02040503050406030204" pitchFamily="18" charset="0"/>
                              </a:rPr>
                              <m:t>𝑡</m:t>
                            </m:r>
                          </m:sub>
                        </m:sSub>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den>
                    </m:f>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𝑚</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𝑀</m:t>
                        </m:r>
                      </m:sup>
                      <m:e>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sub>
                            </m:sSub>
                          </m:num>
                          <m:den>
                            <m:sSub>
                              <m:sSubPr>
                                <m:ctrlPr>
                                  <a:rPr lang="en-US" i="1" dirty="0">
                                    <a:latin typeface="Cambria Math" panose="02040503050406030204" pitchFamily="18" charset="0"/>
                                    <a:ea typeface="Cambria Math" panose="02040503050406030204" pitchFamily="18" charset="0"/>
                                  </a:rPr>
                                </m:ctrlPr>
                              </m:sSubPr>
                              <m:e>
                                <m:r>
                                  <m:rPr>
                                    <m:sty m:val="p"/>
                                  </m:rPr>
                                  <a:rPr lang="el-GR" i="1" dirty="0">
                                    <a:latin typeface="Cambria Math" panose="02040503050406030204" pitchFamily="18" charset="0"/>
                                    <a:ea typeface="Cambria Math" panose="02040503050406030204" pitchFamily="18" charset="0"/>
                                  </a:rPr>
                                  <m:t>Δ</m:t>
                                </m:r>
                              </m:e>
                              <m:sub>
                                <m:r>
                                  <a:rPr lang="en-US" i="1" dirty="0">
                                    <a:latin typeface="Cambria Math" panose="02040503050406030204" pitchFamily="18" charset="0"/>
                                    <a:ea typeface="Cambria Math" panose="02040503050406030204" pitchFamily="18" charset="0"/>
                                  </a:rPr>
                                  <m:t>𝑡</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𝑚</m:t>
                                </m:r>
                              </m:sub>
                            </m:sSub>
                          </m:den>
                        </m:f>
                      </m:e>
                    </m:nary>
                  </m:oMath>
                </a14:m>
                <a:endParaRPr lang="en-US" dirty="0"/>
              </a:p>
            </p:txBody>
          </p:sp>
        </mc:Choice>
        <mc:Fallback>
          <p:sp>
            <p:nvSpPr>
              <p:cNvPr id="7" name="Content Placeholder 6">
                <a:extLst>
                  <a:ext uri="{FF2B5EF4-FFF2-40B4-BE49-F238E27FC236}">
                    <a16:creationId xmlns:a16="http://schemas.microsoft.com/office/drawing/2014/main" id="{964B47BD-48B3-8CB0-43DC-56696270FB4E}"/>
                  </a:ext>
                </a:extLst>
              </p:cNvPr>
              <p:cNvSpPr>
                <a:spLocks noGrp="1" noRot="1" noChangeAspect="1" noMove="1" noResize="1" noEditPoints="1" noAdjustHandles="1" noChangeArrowheads="1" noChangeShapeType="1" noTextEdit="1"/>
              </p:cNvSpPr>
              <p:nvPr>
                <p:ph sz="quarter" idx="14"/>
              </p:nvPr>
            </p:nvSpPr>
            <p:spPr>
              <a:xfrm>
                <a:off x="758666" y="3374835"/>
                <a:ext cx="10709189" cy="1425871"/>
              </a:xfrm>
              <a:blipFill>
                <a:blip r:embed="rId5"/>
                <a:stretch>
                  <a:fillRect l="-569" t="-5983" b="-14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Content Placeholder 5">
                <a:extLst>
                  <a:ext uri="{FF2B5EF4-FFF2-40B4-BE49-F238E27FC236}">
                    <a16:creationId xmlns:a16="http://schemas.microsoft.com/office/drawing/2014/main" id="{2D12AB25-CBC5-23E0-CEBA-91B20343782A}"/>
                  </a:ext>
                </a:extLst>
              </p:cNvPr>
              <p:cNvSpPr txBox="1">
                <a:spLocks/>
              </p:cNvSpPr>
              <p:nvPr/>
            </p:nvSpPr>
            <p:spPr bwMode="auto">
              <a:xfrm>
                <a:off x="862889" y="4786662"/>
                <a:ext cx="10709189" cy="1425871"/>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6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200">
                    <a:solidFill>
                      <a:schemeClr val="tx1"/>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100">
                    <a:solidFill>
                      <a:schemeClr val="tx1"/>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050" baseline="0">
                    <a:solidFill>
                      <a:schemeClr val="tx1"/>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tx1"/>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marL="342900" indent="-342900">
                  <a:buFont typeface="Arial" panose="020B0604020202020204" pitchFamily="34" charset="0"/>
                  <a:buChar char="•"/>
                </a:pPr>
                <a:r>
                  <a:rPr lang="en-US" sz="2133" b="1" dirty="0">
                    <a:latin typeface="+mn-lt"/>
                  </a:rPr>
                  <a:t>3.   </a:t>
                </a:r>
                <a:r>
                  <a:rPr lang="en-US" sz="2133" b="1" dirty="0">
                    <a:latin typeface="+mn-lt"/>
                    <a:ea typeface="+mn-ea"/>
                    <a:cs typeface="+mn-cs"/>
                  </a:rPr>
                  <a:t>Task</a:t>
                </a:r>
                <a:r>
                  <a:rPr lang="en-US" sz="2133" b="1" dirty="0">
                    <a:latin typeface="+mn-lt"/>
                  </a:rPr>
                  <a:t> Weight Logits Update</a:t>
                </a:r>
              </a:p>
              <a:p>
                <a:pPr lvl="1" indent="0">
                  <a:buNone/>
                </a:pPr>
                <a:r>
                  <a:rPr lang="en-US" sz="2133" dirty="0">
                    <a:latin typeface="+mn-lt"/>
                    <a:ea typeface="Cambria Math" panose="02040503050406030204" pitchFamily="18" charset="0"/>
                  </a:rPr>
                  <a:t>	           </a:t>
                </a:r>
                <a14:m>
                  <m:oMath xmlns:m="http://schemas.openxmlformats.org/officeDocument/2006/math">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𝒘</m:t>
                        </m:r>
                      </m:e>
                      <m:sub>
                        <m:r>
                          <a:rPr lang="en-US" sz="2133" i="1">
                            <a:latin typeface="+mn-lt"/>
                            <a:ea typeface="Cambria Math" panose="02040503050406030204" pitchFamily="18" charset="0"/>
                          </a:rPr>
                          <m:t>𝑡</m:t>
                        </m:r>
                        <m:r>
                          <a:rPr lang="en-US" sz="2133" i="1">
                            <a:latin typeface="+mn-lt"/>
                            <a:ea typeface="Cambria Math" panose="02040503050406030204" pitchFamily="18" charset="0"/>
                          </a:rPr>
                          <m:t>+1</m:t>
                        </m:r>
                      </m:sub>
                    </m:sSub>
                    <m:r>
                      <a:rPr lang="en-US" sz="2133" i="1">
                        <a:latin typeface="+mn-lt"/>
                        <a:ea typeface="Cambria Math" panose="02040503050406030204" pitchFamily="18" charset="0"/>
                      </a:rPr>
                      <m:t>=</m:t>
                    </m:r>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𝒘</m:t>
                        </m:r>
                      </m:e>
                      <m:sub>
                        <m:r>
                          <a:rPr lang="en-US" sz="2133" i="1">
                            <a:latin typeface="+mn-lt"/>
                            <a:ea typeface="Cambria Math" panose="02040503050406030204" pitchFamily="18" charset="0"/>
                          </a:rPr>
                          <m:t>𝑡</m:t>
                        </m:r>
                      </m:sub>
                    </m:sSub>
                    <m:r>
                      <a:rPr lang="en-US" sz="2133" i="1">
                        <a:latin typeface="+mn-lt"/>
                        <a:ea typeface="Cambria Math" panose="02040503050406030204" pitchFamily="18" charset="0"/>
                      </a:rPr>
                      <m:t>−</m:t>
                    </m:r>
                    <m:r>
                      <a:rPr lang="en-US" sz="2133" i="1">
                        <a:latin typeface="+mn-lt"/>
                        <a:ea typeface="Cambria Math" panose="02040503050406030204" pitchFamily="18" charset="0"/>
                      </a:rPr>
                      <m:t>𝛽</m:t>
                    </m:r>
                    <m:d>
                      <m:dPr>
                        <m:ctrlPr>
                          <a:rPr lang="en-US" sz="2133" i="1">
                            <a:latin typeface="+mn-lt"/>
                            <a:ea typeface="Cambria Math" panose="02040503050406030204" pitchFamily="18" charset="0"/>
                          </a:rPr>
                        </m:ctrlPr>
                      </m:dPr>
                      <m:e>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𝜹</m:t>
                            </m:r>
                          </m:e>
                          <m:sub>
                            <m:r>
                              <a:rPr lang="en-US" sz="2133" i="1">
                                <a:latin typeface="+mn-lt"/>
                                <a:ea typeface="Cambria Math" panose="02040503050406030204" pitchFamily="18" charset="0"/>
                              </a:rPr>
                              <m:t>𝑡</m:t>
                            </m:r>
                          </m:sub>
                        </m:sSub>
                        <m:r>
                          <a:rPr lang="en-US" sz="2133" i="1">
                            <a:latin typeface="+mn-lt"/>
                            <a:ea typeface="Cambria Math" panose="02040503050406030204" pitchFamily="18" charset="0"/>
                          </a:rPr>
                          <m:t>+</m:t>
                        </m:r>
                        <m:r>
                          <a:rPr lang="en-US" sz="2133" i="1">
                            <a:latin typeface="+mn-lt"/>
                            <a:ea typeface="Cambria Math" panose="02040503050406030204" pitchFamily="18" charset="0"/>
                          </a:rPr>
                          <m:t>𝛾</m:t>
                        </m:r>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𝒘</m:t>
                            </m:r>
                          </m:e>
                          <m:sub>
                            <m:r>
                              <a:rPr lang="en-US" sz="2133" i="1">
                                <a:latin typeface="+mn-lt"/>
                                <a:ea typeface="Cambria Math" panose="02040503050406030204" pitchFamily="18" charset="0"/>
                              </a:rPr>
                              <m:t>𝑡</m:t>
                            </m:r>
                          </m:sub>
                        </m:sSub>
                      </m:e>
                    </m:d>
                  </m:oMath>
                </a14:m>
                <a:r>
                  <a:rPr lang="en-US" sz="2133" dirty="0">
                    <a:latin typeface="+mn-lt"/>
                    <a:ea typeface="Cambria Math" panose="02040503050406030204" pitchFamily="18" charset="0"/>
                  </a:rPr>
                  <a:t>              </a:t>
                </a:r>
                <a14:m>
                  <m:oMath xmlns:m="http://schemas.openxmlformats.org/officeDocument/2006/math">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𝜹</m:t>
                        </m:r>
                      </m:e>
                      <m:sub>
                        <m:r>
                          <a:rPr lang="en-US" sz="2133" i="1">
                            <a:latin typeface="+mn-lt"/>
                            <a:ea typeface="Cambria Math" panose="02040503050406030204" pitchFamily="18" charset="0"/>
                          </a:rPr>
                          <m:t>𝑡</m:t>
                        </m:r>
                      </m:sub>
                    </m:sSub>
                    <m:r>
                      <a:rPr lang="en-US" sz="2133" i="1">
                        <a:latin typeface="+mn-lt"/>
                        <a:ea typeface="Cambria Math" panose="02040503050406030204" pitchFamily="18" charset="0"/>
                      </a:rPr>
                      <m:t>=</m:t>
                    </m:r>
                    <m:sSup>
                      <m:sSupPr>
                        <m:ctrlPr>
                          <a:rPr lang="en-US" sz="2133" i="1">
                            <a:latin typeface="+mn-lt"/>
                            <a:ea typeface="Cambria Math" panose="02040503050406030204" pitchFamily="18" charset="0"/>
                          </a:rPr>
                        </m:ctrlPr>
                      </m:sSupPr>
                      <m:e>
                        <m:d>
                          <m:dPr>
                            <m:ctrlPr>
                              <a:rPr lang="en-US" sz="2133" i="1">
                                <a:latin typeface="+mn-lt"/>
                                <a:ea typeface="Cambria Math" panose="02040503050406030204" pitchFamily="18" charset="0"/>
                              </a:rPr>
                            </m:ctrlPr>
                          </m:dPr>
                          <m:e>
                            <m:m>
                              <m:mPr>
                                <m:mcs>
                                  <m:mc>
                                    <m:mcPr>
                                      <m:count m:val="1"/>
                                      <m:mcJc m:val="center"/>
                                    </m:mcPr>
                                  </m:mc>
                                </m:mcs>
                                <m:ctrlPr>
                                  <a:rPr lang="en-US" sz="2133" i="1">
                                    <a:latin typeface="+mn-lt"/>
                                    <a:ea typeface="Cambria Math" panose="02040503050406030204" pitchFamily="18" charset="0"/>
                                  </a:rPr>
                                </m:ctrlPr>
                              </m:mPr>
                              <m:mr>
                                <m:e>
                                  <m:sSup>
                                    <m:sSupPr>
                                      <m:ctrlPr>
                                        <a:rPr lang="en-US" sz="2133" i="1">
                                          <a:latin typeface="+mn-lt"/>
                                          <a:ea typeface="Cambria Math" panose="02040503050406030204" pitchFamily="18" charset="0"/>
                                        </a:rPr>
                                      </m:ctrlPr>
                                    </m:sSupPr>
                                    <m:e>
                                      <m:r>
                                        <m:rPr>
                                          <m:sty m:val="p"/>
                                        </m:rPr>
                                        <a:rPr lang="en-US" sz="2133" i="1">
                                          <a:latin typeface="+mn-lt"/>
                                          <a:ea typeface="Cambria Math" panose="02040503050406030204" pitchFamily="18" charset="0"/>
                                        </a:rPr>
                                        <m:t>∇</m:t>
                                      </m:r>
                                    </m:e>
                                    <m:sup>
                                      <m:r>
                                        <a:rPr lang="en-US" sz="2133" i="1">
                                          <a:latin typeface="+mn-lt"/>
                                          <a:ea typeface="Cambria Math" panose="02040503050406030204" pitchFamily="18" charset="0"/>
                                        </a:rPr>
                                        <m:t>𝑇</m:t>
                                      </m:r>
                                    </m:sup>
                                  </m:sSup>
                                  <m:sSub>
                                    <m:sSubPr>
                                      <m:ctrlPr>
                                        <a:rPr lang="en-US" sz="2133" i="1">
                                          <a:latin typeface="+mn-lt"/>
                                          <a:ea typeface="Cambria Math" panose="02040503050406030204" pitchFamily="18" charset="0"/>
                                        </a:rPr>
                                      </m:ctrlPr>
                                    </m:sSubPr>
                                    <m:e>
                                      <m:r>
                                        <a:rPr lang="en-US" sz="2133" i="1">
                                          <a:latin typeface="+mn-lt"/>
                                          <a:ea typeface="Cambria Math" panose="02040503050406030204" pitchFamily="18" charset="0"/>
                                        </a:rPr>
                                        <m:t> </m:t>
                                      </m:r>
                                      <m:r>
                                        <a:rPr lang="en-US" sz="2133" i="1">
                                          <a:latin typeface="+mn-lt"/>
                                          <a:ea typeface="Cambria Math" panose="02040503050406030204" pitchFamily="18" charset="0"/>
                                        </a:rPr>
                                        <m:t>𝓏</m:t>
                                      </m:r>
                                    </m:e>
                                    <m:sub>
                                      <m:r>
                                        <a:rPr lang="en-US" sz="2133" i="1">
                                          <a:latin typeface="+mn-lt"/>
                                          <a:ea typeface="Cambria Math" panose="02040503050406030204" pitchFamily="18" charset="0"/>
                                        </a:rPr>
                                        <m:t>𝑡</m:t>
                                      </m:r>
                                      <m:r>
                                        <a:rPr lang="en-US" sz="2133" i="1">
                                          <a:latin typeface="+mn-lt"/>
                                          <a:ea typeface="Cambria Math" panose="02040503050406030204" pitchFamily="18" charset="0"/>
                                        </a:rPr>
                                        <m:t>,1</m:t>
                                      </m:r>
                                    </m:sub>
                                  </m:sSub>
                                  <m:d>
                                    <m:dPr>
                                      <m:ctrlPr>
                                        <a:rPr lang="en-US" sz="2133" i="1">
                                          <a:latin typeface="+mn-lt"/>
                                          <a:ea typeface="Cambria Math" panose="02040503050406030204" pitchFamily="18" charset="0"/>
                                        </a:rPr>
                                      </m:ctrlPr>
                                    </m:dPr>
                                    <m:e>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𝒘</m:t>
                                          </m:r>
                                        </m:e>
                                        <m:sub>
                                          <m:r>
                                            <a:rPr lang="en-US" sz="2133" i="1">
                                              <a:latin typeface="+mn-lt"/>
                                              <a:ea typeface="Cambria Math" panose="02040503050406030204" pitchFamily="18" charset="0"/>
                                            </a:rPr>
                                            <m:t>𝑡</m:t>
                                          </m:r>
                                        </m:sub>
                                      </m:sSub>
                                    </m:e>
                                  </m:d>
                                </m:e>
                              </m:mr>
                              <m:mr>
                                <m:e>
                                  <m:r>
                                    <a:rPr lang="en-US" sz="2133" i="1">
                                      <a:latin typeface="+mn-lt"/>
                                      <a:ea typeface="Cambria Math" panose="02040503050406030204" pitchFamily="18" charset="0"/>
                                    </a:rPr>
                                    <m:t>⋮</m:t>
                                  </m:r>
                                </m:e>
                              </m:mr>
                              <m:mr>
                                <m:e>
                                  <m:sSup>
                                    <m:sSupPr>
                                      <m:ctrlPr>
                                        <a:rPr lang="en-US" sz="2133" i="1">
                                          <a:latin typeface="+mn-lt"/>
                                          <a:ea typeface="Cambria Math" panose="02040503050406030204" pitchFamily="18" charset="0"/>
                                        </a:rPr>
                                      </m:ctrlPr>
                                    </m:sSupPr>
                                    <m:e>
                                      <m:r>
                                        <m:rPr>
                                          <m:sty m:val="p"/>
                                        </m:rPr>
                                        <a:rPr lang="en-US" sz="2133" i="1">
                                          <a:latin typeface="+mn-lt"/>
                                          <a:ea typeface="Cambria Math" panose="02040503050406030204" pitchFamily="18" charset="0"/>
                                        </a:rPr>
                                        <m:t>∇</m:t>
                                      </m:r>
                                    </m:e>
                                    <m:sup>
                                      <m:r>
                                        <a:rPr lang="en-US" sz="2133" i="1">
                                          <a:latin typeface="+mn-lt"/>
                                          <a:ea typeface="Cambria Math" panose="02040503050406030204" pitchFamily="18" charset="0"/>
                                        </a:rPr>
                                        <m:t>𝑇</m:t>
                                      </m:r>
                                    </m:sup>
                                  </m:sSup>
                                  <m:sSub>
                                    <m:sSubPr>
                                      <m:ctrlPr>
                                        <a:rPr lang="en-US" sz="2133" i="1">
                                          <a:latin typeface="+mn-lt"/>
                                          <a:ea typeface="Cambria Math" panose="02040503050406030204" pitchFamily="18" charset="0"/>
                                        </a:rPr>
                                      </m:ctrlPr>
                                    </m:sSubPr>
                                    <m:e>
                                      <m:r>
                                        <a:rPr lang="en-US" sz="2133" i="1">
                                          <a:latin typeface="+mn-lt"/>
                                          <a:ea typeface="Cambria Math" panose="02040503050406030204" pitchFamily="18" charset="0"/>
                                        </a:rPr>
                                        <m:t> </m:t>
                                      </m:r>
                                      <m:r>
                                        <a:rPr lang="en-US" sz="2133" i="1">
                                          <a:latin typeface="+mn-lt"/>
                                          <a:ea typeface="Cambria Math" panose="02040503050406030204" pitchFamily="18" charset="0"/>
                                        </a:rPr>
                                        <m:t>𝓏</m:t>
                                      </m:r>
                                    </m:e>
                                    <m:sub>
                                      <m:r>
                                        <a:rPr lang="en-US" sz="2133" i="1">
                                          <a:latin typeface="+mn-lt"/>
                                          <a:ea typeface="Cambria Math" panose="02040503050406030204" pitchFamily="18" charset="0"/>
                                        </a:rPr>
                                        <m:t>𝑡</m:t>
                                      </m:r>
                                      <m:r>
                                        <a:rPr lang="en-US" sz="2133" i="1">
                                          <a:latin typeface="+mn-lt"/>
                                          <a:ea typeface="Cambria Math" panose="02040503050406030204" pitchFamily="18" charset="0"/>
                                        </a:rPr>
                                        <m:t>,</m:t>
                                      </m:r>
                                      <m:r>
                                        <a:rPr lang="en-US" sz="2133" i="1">
                                          <a:latin typeface="+mn-lt"/>
                                          <a:ea typeface="Cambria Math" panose="02040503050406030204" pitchFamily="18" charset="0"/>
                                        </a:rPr>
                                        <m:t>𝑀</m:t>
                                      </m:r>
                                    </m:sub>
                                  </m:sSub>
                                  <m:r>
                                    <a:rPr lang="en-US" sz="2133" i="1">
                                      <a:latin typeface="+mn-lt"/>
                                      <a:ea typeface="Cambria Math" panose="02040503050406030204" pitchFamily="18" charset="0"/>
                                    </a:rPr>
                                    <m:t>(</m:t>
                                  </m:r>
                                  <m:sSub>
                                    <m:sSubPr>
                                      <m:ctrlPr>
                                        <a:rPr lang="en-US" sz="2133" i="1">
                                          <a:latin typeface="+mn-lt"/>
                                          <a:ea typeface="Cambria Math" panose="02040503050406030204" pitchFamily="18" charset="0"/>
                                        </a:rPr>
                                      </m:ctrlPr>
                                    </m:sSubPr>
                                    <m:e>
                                      <m:r>
                                        <a:rPr lang="en-US" sz="2133" b="1" i="1">
                                          <a:latin typeface="+mn-lt"/>
                                          <a:ea typeface="Cambria Math" panose="02040503050406030204" pitchFamily="18" charset="0"/>
                                        </a:rPr>
                                        <m:t>𝒘</m:t>
                                      </m:r>
                                    </m:e>
                                    <m:sub>
                                      <m:r>
                                        <a:rPr lang="en-US" sz="2133" i="1">
                                          <a:latin typeface="+mn-lt"/>
                                          <a:ea typeface="Cambria Math" panose="02040503050406030204" pitchFamily="18" charset="0"/>
                                        </a:rPr>
                                        <m:t>𝑡</m:t>
                                      </m:r>
                                    </m:sub>
                                  </m:sSub>
                                  <m:r>
                                    <a:rPr lang="en-US" sz="2133" i="1">
                                      <a:latin typeface="+mn-lt"/>
                                      <a:ea typeface="Cambria Math" panose="02040503050406030204" pitchFamily="18" charset="0"/>
                                    </a:rPr>
                                    <m:t>)</m:t>
                                  </m:r>
                                </m:e>
                              </m:mr>
                            </m:m>
                          </m:e>
                        </m:d>
                      </m:e>
                      <m:sup>
                        <m:r>
                          <a:rPr lang="en-US" sz="2133" i="1">
                            <a:latin typeface="+mn-lt"/>
                            <a:ea typeface="Cambria Math" panose="02040503050406030204" pitchFamily="18" charset="0"/>
                          </a:rPr>
                          <m:t>𝑇</m:t>
                        </m:r>
                      </m:sup>
                    </m:sSup>
                    <m:r>
                      <a:rPr lang="en-US" sz="2133" i="1">
                        <a:latin typeface="+mn-lt"/>
                        <a:ea typeface="Cambria Math" panose="02040503050406030204" pitchFamily="18" charset="0"/>
                      </a:rPr>
                      <m:t>(</m:t>
                    </m:r>
                    <m:r>
                      <a:rPr lang="en-US" sz="2133" i="1">
                        <a:latin typeface="+mn-lt"/>
                        <a:ea typeface="Cambria Math" panose="02040503050406030204" pitchFamily="18" charset="0"/>
                      </a:rPr>
                      <m:t>𝑙𝑜𝑔</m:t>
                    </m:r>
                    <m:sSub>
                      <m:sSubPr>
                        <m:ctrlPr>
                          <a:rPr lang="en-US" sz="2133" i="1" dirty="0">
                            <a:latin typeface="+mn-lt"/>
                            <a:ea typeface="Cambria Math" panose="02040503050406030204" pitchFamily="18" charset="0"/>
                          </a:rPr>
                        </m:ctrlPr>
                      </m:sSubPr>
                      <m:e>
                        <m:r>
                          <a:rPr lang="el-GR" sz="2133" b="1" dirty="0">
                            <a:latin typeface="+mn-lt"/>
                            <a:ea typeface="Cambria Math" panose="02040503050406030204" pitchFamily="18" charset="0"/>
                          </a:rPr>
                          <m:t>𝚫</m:t>
                        </m:r>
                      </m:e>
                      <m:sub>
                        <m:r>
                          <a:rPr lang="en-US" sz="2133" i="1" dirty="0">
                            <a:latin typeface="+mn-lt"/>
                            <a:ea typeface="Cambria Math" panose="02040503050406030204" pitchFamily="18" charset="0"/>
                          </a:rPr>
                          <m:t>𝑡</m:t>
                        </m:r>
                      </m:sub>
                    </m:sSub>
                    <m:r>
                      <a:rPr lang="en-US" sz="2133" i="1">
                        <a:latin typeface="+mn-lt"/>
                        <a:ea typeface="Cambria Math" panose="02040503050406030204" pitchFamily="18" charset="0"/>
                      </a:rPr>
                      <m:t>−</m:t>
                    </m:r>
                    <m:r>
                      <a:rPr lang="en-US" sz="2133" i="1">
                        <a:latin typeface="+mn-lt"/>
                        <a:ea typeface="Cambria Math" panose="02040503050406030204" pitchFamily="18" charset="0"/>
                      </a:rPr>
                      <m:t>𝑙𝑜𝑔</m:t>
                    </m:r>
                    <m:sSub>
                      <m:sSubPr>
                        <m:ctrlPr>
                          <a:rPr lang="en-US" sz="2133" i="1" dirty="0">
                            <a:latin typeface="+mn-lt"/>
                            <a:ea typeface="Cambria Math" panose="02040503050406030204" pitchFamily="18" charset="0"/>
                          </a:rPr>
                        </m:ctrlPr>
                      </m:sSubPr>
                      <m:e>
                        <m:r>
                          <a:rPr lang="el-GR" sz="2133" b="1" dirty="0">
                            <a:latin typeface="+mn-lt"/>
                            <a:ea typeface="Cambria Math" panose="02040503050406030204" pitchFamily="18" charset="0"/>
                          </a:rPr>
                          <m:t>𝚫</m:t>
                        </m:r>
                      </m:e>
                      <m:sub>
                        <m:r>
                          <a:rPr lang="en-US" sz="2133" i="1" dirty="0">
                            <a:latin typeface="+mn-lt"/>
                            <a:ea typeface="Cambria Math" panose="02040503050406030204" pitchFamily="18" charset="0"/>
                          </a:rPr>
                          <m:t>𝑡</m:t>
                        </m:r>
                        <m:r>
                          <a:rPr lang="en-US" sz="2133" i="1" dirty="0">
                            <a:latin typeface="+mn-lt"/>
                            <a:ea typeface="Cambria Math" panose="02040503050406030204" pitchFamily="18" charset="0"/>
                          </a:rPr>
                          <m:t>+1</m:t>
                        </m:r>
                      </m:sub>
                    </m:sSub>
                    <m:r>
                      <a:rPr lang="en-US" sz="2133" i="1">
                        <a:latin typeface="+mn-lt"/>
                        <a:ea typeface="Cambria Math" panose="02040503050406030204" pitchFamily="18" charset="0"/>
                      </a:rPr>
                      <m:t>)</m:t>
                    </m:r>
                  </m:oMath>
                </a14:m>
                <a:endParaRPr lang="en-US" sz="2133" dirty="0">
                  <a:latin typeface="+mn-lt"/>
                </a:endParaRPr>
              </a:p>
              <a:p>
                <a:pPr lvl="1" indent="0">
                  <a:buNone/>
                </a:pPr>
                <a:endParaRPr lang="en-US" sz="2133" dirty="0">
                  <a:latin typeface="+mn-lt"/>
                </a:endParaRPr>
              </a:p>
            </p:txBody>
          </p:sp>
        </mc:Choice>
        <mc:Fallback>
          <p:sp>
            <p:nvSpPr>
              <p:cNvPr id="8" name="Content Placeholder 5">
                <a:extLst>
                  <a:ext uri="{FF2B5EF4-FFF2-40B4-BE49-F238E27FC236}">
                    <a16:creationId xmlns:a16="http://schemas.microsoft.com/office/drawing/2014/main" id="{2D12AB25-CBC5-23E0-CEBA-91B20343782A}"/>
                  </a:ext>
                </a:extLst>
              </p:cNvPr>
              <p:cNvSpPr txBox="1">
                <a:spLocks noRot="1" noChangeAspect="1" noMove="1" noResize="1" noEditPoints="1" noAdjustHandles="1" noChangeArrowheads="1" noChangeShapeType="1" noTextEdit="1"/>
              </p:cNvSpPr>
              <p:nvPr/>
            </p:nvSpPr>
            <p:spPr bwMode="auto">
              <a:xfrm>
                <a:off x="862889" y="4786662"/>
                <a:ext cx="10709189" cy="1425871"/>
              </a:xfrm>
              <a:prstGeom prst="rect">
                <a:avLst/>
              </a:prstGeom>
              <a:blipFill>
                <a:blip r:embed="rId6"/>
                <a:stretch>
                  <a:fillRect l="-1424" t="-5983" b="-641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Rectangle 8">
            <a:extLst>
              <a:ext uri="{FF2B5EF4-FFF2-40B4-BE49-F238E27FC236}">
                <a16:creationId xmlns:a16="http://schemas.microsoft.com/office/drawing/2014/main" id="{27B2E14C-A367-06FB-8145-BD0DAAF267B9}"/>
              </a:ext>
            </a:extLst>
          </p:cNvPr>
          <p:cNvSpPr/>
          <p:nvPr/>
        </p:nvSpPr>
        <p:spPr>
          <a:xfrm>
            <a:off x="1741118" y="3720230"/>
            <a:ext cx="4020855" cy="5911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399DB877-D3A5-02C6-FBE1-F98E6AC3CDD3}"/>
              </a:ext>
            </a:extLst>
          </p:cNvPr>
          <p:cNvSpPr/>
          <p:nvPr/>
        </p:nvSpPr>
        <p:spPr>
          <a:xfrm>
            <a:off x="1741118" y="5504365"/>
            <a:ext cx="4020855" cy="5911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57467444"/>
      </p:ext>
    </p:extLst>
  </p:cSld>
  <p:clrMapOvr>
    <a:masterClrMapping/>
  </p:clrMapOvr>
  <mc:AlternateContent xmlns:mc="http://schemas.openxmlformats.org/markup-compatibility/2006">
    <mc:Choice xmlns:p14="http://schemas.microsoft.com/office/powerpoint/2010/main" Requires="p14">
      <p:transition spd="slow" p14:dur="2000" advTm="109034"/>
    </mc:Choice>
    <mc:Fallback>
      <p:transition spd="slow" advTm="1090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412E9-D8CF-0910-0658-4AE51664CF31}"/>
              </a:ext>
            </a:extLst>
          </p:cNvPr>
          <p:cNvSpPr txBox="1"/>
          <p:nvPr/>
        </p:nvSpPr>
        <p:spPr>
          <a:xfrm>
            <a:off x="1159957" y="701525"/>
            <a:ext cx="4538902" cy="1569660"/>
          </a:xfrm>
          <a:prstGeom prst="rect">
            <a:avLst/>
          </a:prstGeom>
          <a:noFill/>
        </p:spPr>
        <p:txBody>
          <a:bodyPr wrap="square" rtlCol="0">
            <a:spAutoFit/>
          </a:bodyPr>
          <a:lstStyle/>
          <a:p>
            <a:r>
              <a:rPr lang="en-US" sz="3200" b="1" dirty="0">
                <a:latin typeface="+mj-lt"/>
                <a:cs typeface="Arial" panose="020B0604020202020204" pitchFamily="34" charset="0"/>
              </a:rPr>
              <a:t>Proposed Approach: </a:t>
            </a:r>
          </a:p>
          <a:p>
            <a:r>
              <a:rPr lang="en-US" sz="3200" dirty="0">
                <a:latin typeface="+mj-lt"/>
                <a:cs typeface="Arial" panose="020B0604020202020204" pitchFamily="34" charset="0"/>
              </a:rPr>
              <a:t>Long-term Loss Trend Analysis</a:t>
            </a:r>
          </a:p>
        </p:txBody>
      </p:sp>
      <p:pic>
        <p:nvPicPr>
          <p:cNvPr id="9" name="Picture 8">
            <a:extLst>
              <a:ext uri="{FF2B5EF4-FFF2-40B4-BE49-F238E27FC236}">
                <a16:creationId xmlns:a16="http://schemas.microsoft.com/office/drawing/2014/main" id="{44973E6B-CA5B-7468-A8AE-37A597D72997}"/>
              </a:ext>
            </a:extLst>
          </p:cNvPr>
          <p:cNvPicPr>
            <a:picLocks noChangeAspect="1"/>
          </p:cNvPicPr>
          <p:nvPr/>
        </p:nvPicPr>
        <p:blipFill rotWithShape="1">
          <a:blip r:embed="rId2">
            <a:extLst>
              <a:ext uri="{28A0092B-C50C-407E-A947-70E740481C1C}">
                <a14:useLocalDpi xmlns:a14="http://schemas.microsoft.com/office/drawing/2010/main" val="0"/>
              </a:ext>
            </a:extLst>
          </a:blip>
          <a:srcRect l="8695" t="47899" r="47116" b="26256"/>
          <a:stretch/>
        </p:blipFill>
        <p:spPr>
          <a:xfrm>
            <a:off x="5698858" y="755128"/>
            <a:ext cx="6393078" cy="5286214"/>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339BBB8-DF85-6EB9-4AD0-B0655C410AD2}"/>
                  </a:ext>
                </a:extLst>
              </p:cNvPr>
              <p:cNvSpPr txBox="1"/>
              <p:nvPr/>
            </p:nvSpPr>
            <p:spPr>
              <a:xfrm>
                <a:off x="1037531" y="2665696"/>
                <a:ext cx="4449627" cy="2246769"/>
              </a:xfrm>
              <a:prstGeom prst="rect">
                <a:avLst/>
              </a:prstGeom>
              <a:noFill/>
            </p:spPr>
            <p:txBody>
              <a:bodyPr wrap="square">
                <a:spAutoFit/>
              </a:bodyPr>
              <a:lstStyle/>
              <a:p>
                <a:pPr marL="285750" indent="-285750">
                  <a:buFont typeface="Wingdings" pitchFamily="2" charset="2"/>
                  <a:buChar char="§"/>
                </a:pPr>
                <a:r>
                  <a:rPr lang="en-US" sz="2000" dirty="0">
                    <a:solidFill>
                      <a:schemeClr val="tx1"/>
                    </a:solidFill>
                    <a:cs typeface="Arial" panose="020B0604020202020204" pitchFamily="34" charset="0"/>
                  </a:rPr>
                  <a:t>Apply exponential moving average (EMA) to calculate loss over the window at each checkpoint </a:t>
                </a:r>
                <a14:m>
                  <m:oMath xmlns:m="http://schemas.openxmlformats.org/officeDocument/2006/math">
                    <m:sSub>
                      <m:sSubPr>
                        <m:ctrlPr>
                          <a:rPr lang="en-US" sz="2000" i="1" smtClean="0">
                            <a:solidFill>
                              <a:schemeClr val="tx1"/>
                            </a:solidFill>
                            <a:effectLst/>
                          </a:rPr>
                        </m:ctrlPr>
                      </m:sSubPr>
                      <m:e>
                        <m:r>
                          <a:rPr lang="en-US" sz="2000" i="1">
                            <a:solidFill>
                              <a:schemeClr val="tx1"/>
                            </a:solidFill>
                            <a:effectLst/>
                            <a:ea typeface="SimSun" panose="02010600030101010101" pitchFamily="2" charset="-122"/>
                            <a:cs typeface="Times New Roman" panose="02020603050405020304" pitchFamily="18" charset="0"/>
                          </a:rPr>
                          <m:t>𝑡</m:t>
                        </m:r>
                      </m:e>
                      <m:sub>
                        <m:r>
                          <a:rPr lang="en-US" sz="2000" i="1">
                            <a:solidFill>
                              <a:schemeClr val="tx1"/>
                            </a:solidFill>
                            <a:effectLst/>
                            <a:ea typeface="SimSun" panose="02010600030101010101" pitchFamily="2" charset="-122"/>
                            <a:cs typeface="Times New Roman" panose="02020603050405020304" pitchFamily="18" charset="0"/>
                          </a:rPr>
                          <m:t>𝑐</m:t>
                        </m:r>
                      </m:sub>
                    </m:sSub>
                  </m:oMath>
                </a14:m>
                <a:endParaRPr lang="en-US" sz="2000" dirty="0">
                  <a:solidFill>
                    <a:schemeClr val="tx1"/>
                  </a:solidFill>
                  <a:cs typeface="Arial" panose="020B0604020202020204" pitchFamily="34" charset="0"/>
                </a:endParaRPr>
              </a:p>
              <a:p>
                <a:pPr marL="285750" indent="-285750">
                  <a:buFont typeface="Wingdings" pitchFamily="2" charset="2"/>
                  <a:buChar char="§"/>
                </a:pPr>
                <a:r>
                  <a:rPr lang="en-US" sz="2000" dirty="0">
                    <a:solidFill>
                      <a:schemeClr val="tx1"/>
                    </a:solidFill>
                    <a:cs typeface="Arial" panose="020B0604020202020204" pitchFamily="34" charset="0"/>
                  </a:rPr>
                  <a:t>Update task weights based on aggregated EMA at checkpoints</a:t>
                </a:r>
                <a:r>
                  <a:rPr lang="en-US" sz="2000" dirty="0">
                    <a:solidFill>
                      <a:schemeClr val="tx1"/>
                    </a:solidFill>
                    <a:effectLst/>
                    <a:cs typeface="Arial" panose="020B0604020202020204" pitchFamily="34" charset="0"/>
                  </a:rPr>
                  <a:t> </a:t>
                </a:r>
                <a14:m>
                  <m:oMath xmlns:m="http://schemas.openxmlformats.org/officeDocument/2006/math">
                    <m:sSub>
                      <m:sSubPr>
                        <m:ctrlPr>
                          <a:rPr lang="en-US" sz="2000" i="1" smtClean="0">
                            <a:solidFill>
                              <a:schemeClr val="tx1"/>
                            </a:solidFill>
                            <a:effectLst/>
                          </a:rPr>
                        </m:ctrlPr>
                      </m:sSubPr>
                      <m:e>
                        <m:r>
                          <a:rPr lang="en-US" sz="2000" i="1">
                            <a:solidFill>
                              <a:schemeClr val="tx1"/>
                            </a:solidFill>
                            <a:effectLst/>
                            <a:ea typeface="SimSun" panose="02010600030101010101" pitchFamily="2" charset="-122"/>
                            <a:cs typeface="Times New Roman" panose="02020603050405020304" pitchFamily="18" charset="0"/>
                          </a:rPr>
                          <m:t>𝑡</m:t>
                        </m:r>
                      </m:e>
                      <m:sub>
                        <m:r>
                          <a:rPr lang="en-US" sz="2000" i="1">
                            <a:solidFill>
                              <a:schemeClr val="tx1"/>
                            </a:solidFill>
                            <a:effectLst/>
                            <a:ea typeface="SimSun" panose="02010600030101010101" pitchFamily="2" charset="-122"/>
                            <a:cs typeface="Times New Roman" panose="02020603050405020304" pitchFamily="18" charset="0"/>
                          </a:rPr>
                          <m:t>𝑐</m:t>
                        </m:r>
                      </m:sub>
                    </m:sSub>
                  </m:oMath>
                </a14:m>
                <a:r>
                  <a:rPr lang="en-US" sz="2000" dirty="0">
                    <a:cs typeface="Arial" panose="020B0604020202020204" pitchFamily="34" charset="0"/>
                  </a:rPr>
                  <a:t> after a defined window of epochs (Q) to capture long-term trends</a:t>
                </a:r>
              </a:p>
            </p:txBody>
          </p:sp>
        </mc:Choice>
        <mc:Fallback>
          <p:sp>
            <p:nvSpPr>
              <p:cNvPr id="13" name="TextBox 12">
                <a:extLst>
                  <a:ext uri="{FF2B5EF4-FFF2-40B4-BE49-F238E27FC236}">
                    <a16:creationId xmlns:a16="http://schemas.microsoft.com/office/drawing/2014/main" id="{D339BBB8-DF85-6EB9-4AD0-B0655C410AD2}"/>
                  </a:ext>
                </a:extLst>
              </p:cNvPr>
              <p:cNvSpPr txBox="1">
                <a:spLocks noRot="1" noChangeAspect="1" noMove="1" noResize="1" noEditPoints="1" noAdjustHandles="1" noChangeArrowheads="1" noChangeShapeType="1" noTextEdit="1"/>
              </p:cNvSpPr>
              <p:nvPr/>
            </p:nvSpPr>
            <p:spPr>
              <a:xfrm>
                <a:off x="1037531" y="2665696"/>
                <a:ext cx="4449627" cy="2246769"/>
              </a:xfrm>
              <a:prstGeom prst="rect">
                <a:avLst/>
              </a:prstGeom>
              <a:blipFill>
                <a:blip r:embed="rId3"/>
                <a:stretch>
                  <a:fillRect l="-1233" t="-1355" b="-3794"/>
                </a:stretch>
              </a:blipFill>
            </p:spPr>
            <p:txBody>
              <a:bodyPr/>
              <a:lstStyle/>
              <a:p>
                <a:r>
                  <a:rPr lang="zh-CN" altLang="en-US">
                    <a:noFill/>
                  </a:rPr>
                  <a:t> </a:t>
                </a:r>
              </a:p>
            </p:txBody>
          </p:sp>
        </mc:Fallback>
      </mc:AlternateContent>
      <p:sp>
        <p:nvSpPr>
          <p:cNvPr id="2" name="Slide Number Placeholder 1">
            <a:extLst>
              <a:ext uri="{FF2B5EF4-FFF2-40B4-BE49-F238E27FC236}">
                <a16:creationId xmlns:a16="http://schemas.microsoft.com/office/drawing/2014/main" id="{01D8FE44-B4FE-FB02-E62F-6923ED316674}"/>
              </a:ext>
            </a:extLst>
          </p:cNvPr>
          <p:cNvSpPr>
            <a:spLocks noGrp="1"/>
          </p:cNvSpPr>
          <p:nvPr>
            <p:ph type="sldNum" sz="quarter" idx="12"/>
          </p:nvPr>
        </p:nvSpPr>
        <p:spPr/>
        <p:txBody>
          <a:bodyPr/>
          <a:lstStyle/>
          <a:p>
            <a:fld id="{38D2745D-0E60-4561-A7E7-B8CAA75BBD9D}" type="slidenum">
              <a:rPr lang="zh-CN" altLang="en-US" smtClean="0"/>
              <a:t>32</a:t>
            </a:fld>
            <a:endParaRPr lang="zh-CN" altLang="en-US"/>
          </a:p>
        </p:txBody>
      </p:sp>
    </p:spTree>
    <p:extLst>
      <p:ext uri="{BB962C8B-B14F-4D97-AF65-F5344CB8AC3E}">
        <p14:creationId xmlns:p14="http://schemas.microsoft.com/office/powerpoint/2010/main" val="3779469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3BE8C-CB75-7A9E-4051-8B6568C1C35E}"/>
              </a:ext>
            </a:extLst>
          </p:cNvPr>
          <p:cNvSpPr txBox="1"/>
          <p:nvPr/>
        </p:nvSpPr>
        <p:spPr>
          <a:xfrm>
            <a:off x="457862" y="409084"/>
            <a:ext cx="8838160" cy="584775"/>
          </a:xfrm>
          <a:prstGeom prst="rect">
            <a:avLst/>
          </a:prstGeom>
          <a:noFill/>
        </p:spPr>
        <p:txBody>
          <a:bodyPr wrap="square" rtlCol="0">
            <a:spAutoFit/>
          </a:bodyPr>
          <a:lstStyle/>
          <a:p>
            <a:r>
              <a:rPr lang="en-US" sz="3200" dirty="0">
                <a:effectLst/>
                <a:latin typeface="+mj-lt"/>
                <a:ea typeface="SimSun" panose="02010600030101010101" pitchFamily="2" charset="-122"/>
                <a:cs typeface="Arial" panose="020B0604020202020204" pitchFamily="34" charset="0"/>
              </a:rPr>
              <a:t>Exponential Moving Average (EMA) Loss (New)</a:t>
            </a:r>
            <a:endParaRPr lang="en-US" sz="3200" dirty="0">
              <a:solidFill>
                <a:srgbClr val="FF0000"/>
              </a:solidFill>
              <a:latin typeface="+mj-lt"/>
              <a:cs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E109A07-31DA-E1F4-8CF4-604336115D2B}"/>
                  </a:ext>
                </a:extLst>
              </p:cNvPr>
              <p:cNvSpPr txBox="1"/>
              <p:nvPr/>
            </p:nvSpPr>
            <p:spPr>
              <a:xfrm>
                <a:off x="3256506" y="1867957"/>
                <a:ext cx="5678975" cy="11410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𝐸𝑀</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𝐴</m:t>
                          </m:r>
                        </m:e>
                        <m:sub>
                          <m:r>
                            <a:rPr lang="en-US" sz="2400" b="0" i="1" smtClean="0">
                              <a:solidFill>
                                <a:schemeClr val="tx1"/>
                              </a:solidFill>
                              <a:latin typeface="Cambria Math" panose="02040503050406030204" pitchFamily="18" charset="0"/>
                            </a:rPr>
                            <m:t>𝐿</m:t>
                          </m:r>
                        </m:sub>
                      </m:sSub>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𝜽</m:t>
                              </m:r>
                            </m:e>
                            <m:sub>
                              <m:sSub>
                                <m:sSubPr>
                                  <m:ctrlPr>
                                    <a:rPr lang="en-US" sz="2400" b="1"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sub>
                          </m:sSub>
                        </m:e>
                      </m:d>
                      <m:r>
                        <a:rPr lang="en-US" sz="2400" b="0" i="0">
                          <a:solidFill>
                            <a:schemeClr val="tx1"/>
                          </a:solidFill>
                          <a:latin typeface="Cambria Math" panose="02040503050406030204" pitchFamily="18" charset="0"/>
                        </a:rPr>
                        <m:t>=</m:t>
                      </m:r>
                      <m:f>
                        <m:fPr>
                          <m:ctrlPr>
                            <a:rPr lang="en-US" sz="2400" b="0" i="1">
                              <a:solidFill>
                                <a:schemeClr val="tx1"/>
                              </a:solidFill>
                              <a:latin typeface="Cambria Math" panose="02040503050406030204" pitchFamily="18" charset="0"/>
                            </a:rPr>
                          </m:ctrlPr>
                        </m:fPr>
                        <m:num>
                          <m:nary>
                            <m:naryPr>
                              <m:chr m:val="∑"/>
                              <m:limLoc m:val="undOvr"/>
                              <m:ctrlPr>
                                <a:rPr lang="en-US" sz="2400" b="0" i="1">
                                  <a:solidFill>
                                    <a:schemeClr val="tx1"/>
                                  </a:solidFill>
                                  <a:latin typeface="Cambria Math" panose="02040503050406030204" pitchFamily="18" charset="0"/>
                                </a:rPr>
                              </m:ctrlPr>
                            </m:naryPr>
                            <m:sub>
                              <m:r>
                                <a:rPr lang="en-US" sz="2400" b="0" i="1">
                                  <a:solidFill>
                                    <a:schemeClr val="tx1"/>
                                  </a:solidFill>
                                  <a:latin typeface="Cambria Math" panose="02040503050406030204" pitchFamily="18" charset="0"/>
                                </a:rPr>
                                <m:t>𝑗</m:t>
                              </m:r>
                              <m:r>
                                <a:rPr lang="en-US" sz="2400" b="0" i="0">
                                  <a:solidFill>
                                    <a:schemeClr val="tx1"/>
                                  </a:solidFill>
                                  <a:latin typeface="Cambria Math" panose="02040503050406030204" pitchFamily="18" charset="0"/>
                                </a:rPr>
                                <m:t>=0</m:t>
                              </m:r>
                            </m:sub>
                            <m:sup>
                              <m:r>
                                <a:rPr lang="en-US" sz="2400" b="0" i="1">
                                  <a:solidFill>
                                    <a:schemeClr val="tx1"/>
                                  </a:solidFill>
                                  <a:latin typeface="Cambria Math" panose="02040503050406030204" pitchFamily="18" charset="0"/>
                                </a:rPr>
                                <m:t>𝑄</m:t>
                              </m:r>
                              <m:r>
                                <a:rPr lang="en-US" sz="2400" b="0" i="0">
                                  <a:solidFill>
                                    <a:schemeClr val="tx1"/>
                                  </a:solidFill>
                                  <a:latin typeface="Cambria Math" panose="02040503050406030204" pitchFamily="18" charset="0"/>
                                </a:rPr>
                                <m:t>−1</m:t>
                              </m:r>
                            </m:sup>
                            <m:e>
                              <m:sSup>
                                <m:sSupPr>
                                  <m:ctrlPr>
                                    <a:rPr lang="en-US" sz="2400" b="0" i="1">
                                      <a:solidFill>
                                        <a:schemeClr val="tx1"/>
                                      </a:solidFill>
                                      <a:latin typeface="Cambria Math" panose="02040503050406030204" pitchFamily="18" charset="0"/>
                                    </a:rPr>
                                  </m:ctrlPr>
                                </m:sSupPr>
                                <m:e>
                                  <m:r>
                                    <a:rPr lang="en-US" sz="2400" b="0" i="1">
                                      <a:solidFill>
                                        <a:schemeClr val="tx1"/>
                                      </a:solidFill>
                                      <a:latin typeface="Cambria Math" panose="02040503050406030204" pitchFamily="18" charset="0"/>
                                    </a:rPr>
                                    <m:t>𝜆</m:t>
                                  </m:r>
                                </m:e>
                                <m:sup>
                                  <m:r>
                                    <a:rPr lang="en-US" sz="2400" b="0" i="1">
                                      <a:solidFill>
                                        <a:schemeClr val="tx1"/>
                                      </a:solidFill>
                                      <a:latin typeface="Cambria Math" panose="02040503050406030204" pitchFamily="18" charset="0"/>
                                    </a:rPr>
                                    <m:t>𝑗</m:t>
                                  </m:r>
                                </m:sup>
                              </m:sSup>
                              <m:r>
                                <a:rPr lang="en-US" sz="2400" b="0" i="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𝐿</m:t>
                              </m:r>
                              <m:d>
                                <m:dPr>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𝜽</m:t>
                                      </m:r>
                                    </m:e>
                                    <m:sub>
                                      <m:sSub>
                                        <m:sSubPr>
                                          <m:ctrlPr>
                                            <a:rPr lang="en-US" sz="2400" b="1" i="1" smtClean="0">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𝑗</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𝑘</m:t>
                                      </m:r>
                                    </m:sub>
                                  </m:sSub>
                                </m:e>
                              </m:d>
                              <m:r>
                                <a:rPr lang="en-US" sz="2400" b="0" i="0">
                                  <a:solidFill>
                                    <a:schemeClr val="tx1"/>
                                  </a:solidFill>
                                  <a:latin typeface="Cambria Math" panose="02040503050406030204" pitchFamily="18" charset="0"/>
                                </a:rPr>
                                <m:t>  </m:t>
                              </m:r>
                            </m:e>
                          </m:nary>
                        </m:num>
                        <m:den>
                          <m:r>
                            <a:rPr lang="en-US" sz="2400" b="0" i="0">
                              <a:solidFill>
                                <a:schemeClr val="tx1"/>
                              </a:solidFill>
                              <a:latin typeface="Cambria Math" panose="02040503050406030204" pitchFamily="18" charset="0"/>
                            </a:rPr>
                            <m:t> </m:t>
                          </m:r>
                          <m:nary>
                            <m:naryPr>
                              <m:chr m:val="∑"/>
                              <m:limLoc m:val="undOvr"/>
                              <m:ctrlPr>
                                <a:rPr lang="en-US" sz="2400" b="0" i="1">
                                  <a:solidFill>
                                    <a:schemeClr val="tx1"/>
                                  </a:solidFill>
                                  <a:latin typeface="Cambria Math" panose="02040503050406030204" pitchFamily="18" charset="0"/>
                                </a:rPr>
                              </m:ctrlPr>
                            </m:naryPr>
                            <m:sub>
                              <m:r>
                                <a:rPr lang="en-US" sz="2400" b="0" i="1">
                                  <a:solidFill>
                                    <a:schemeClr val="tx1"/>
                                  </a:solidFill>
                                  <a:latin typeface="Cambria Math" panose="02040503050406030204" pitchFamily="18" charset="0"/>
                                </a:rPr>
                                <m:t>𝑗</m:t>
                              </m:r>
                              <m:r>
                                <a:rPr lang="en-US" sz="2400" b="0" i="0">
                                  <a:solidFill>
                                    <a:schemeClr val="tx1"/>
                                  </a:solidFill>
                                  <a:latin typeface="Cambria Math" panose="02040503050406030204" pitchFamily="18" charset="0"/>
                                </a:rPr>
                                <m:t>=0</m:t>
                              </m:r>
                            </m:sub>
                            <m:sup>
                              <m:r>
                                <a:rPr lang="en-US" sz="2400" b="0" i="1">
                                  <a:solidFill>
                                    <a:schemeClr val="tx1"/>
                                  </a:solidFill>
                                  <a:latin typeface="Cambria Math" panose="02040503050406030204" pitchFamily="18" charset="0"/>
                                </a:rPr>
                                <m:t>𝑄</m:t>
                              </m:r>
                              <m:r>
                                <a:rPr lang="en-US" sz="2400" b="0" i="0">
                                  <a:solidFill>
                                    <a:schemeClr val="tx1"/>
                                  </a:solidFill>
                                  <a:latin typeface="Cambria Math" panose="02040503050406030204" pitchFamily="18" charset="0"/>
                                </a:rPr>
                                <m:t>−1</m:t>
                              </m:r>
                            </m:sup>
                            <m:e>
                              <m:sSup>
                                <m:sSupPr>
                                  <m:ctrlPr>
                                    <a:rPr lang="en-US" sz="2400" b="0" i="1">
                                      <a:solidFill>
                                        <a:schemeClr val="tx1"/>
                                      </a:solidFill>
                                      <a:latin typeface="Cambria Math" panose="02040503050406030204" pitchFamily="18" charset="0"/>
                                    </a:rPr>
                                  </m:ctrlPr>
                                </m:sSupPr>
                                <m:e>
                                  <m:r>
                                    <a:rPr lang="en-US" sz="2400" b="0" i="1">
                                      <a:solidFill>
                                        <a:schemeClr val="tx1"/>
                                      </a:solidFill>
                                      <a:latin typeface="Cambria Math" panose="02040503050406030204" pitchFamily="18" charset="0"/>
                                    </a:rPr>
                                    <m:t>𝜆</m:t>
                                  </m:r>
                                </m:e>
                                <m:sup>
                                  <m:r>
                                    <a:rPr lang="en-US" sz="2400" b="0" i="1">
                                      <a:solidFill>
                                        <a:schemeClr val="tx1"/>
                                      </a:solidFill>
                                      <a:latin typeface="Cambria Math" panose="02040503050406030204" pitchFamily="18" charset="0"/>
                                    </a:rPr>
                                    <m:t>𝑗</m:t>
                                  </m:r>
                                </m:sup>
                              </m:sSup>
                            </m:e>
                          </m:nary>
                        </m:den>
                      </m:f>
                    </m:oMath>
                  </m:oMathPara>
                </a14:m>
                <a:endParaRPr lang="en-US" sz="2400" dirty="0">
                  <a:solidFill>
                    <a:schemeClr val="tx1"/>
                  </a:solidFill>
                </a:endParaRPr>
              </a:p>
            </p:txBody>
          </p:sp>
        </mc:Choice>
        <mc:Fallback>
          <p:sp>
            <p:nvSpPr>
              <p:cNvPr id="3" name="TextBox 2">
                <a:extLst>
                  <a:ext uri="{FF2B5EF4-FFF2-40B4-BE49-F238E27FC236}">
                    <a16:creationId xmlns:a16="http://schemas.microsoft.com/office/drawing/2014/main" id="{2E109A07-31DA-E1F4-8CF4-604336115D2B}"/>
                  </a:ext>
                </a:extLst>
              </p:cNvPr>
              <p:cNvSpPr txBox="1">
                <a:spLocks noRot="1" noChangeAspect="1" noMove="1" noResize="1" noEditPoints="1" noAdjustHandles="1" noChangeArrowheads="1" noChangeShapeType="1" noTextEdit="1"/>
              </p:cNvSpPr>
              <p:nvPr/>
            </p:nvSpPr>
            <p:spPr>
              <a:xfrm>
                <a:off x="3256506" y="1867957"/>
                <a:ext cx="5678975" cy="114101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7C0B983-8B66-24AA-EBB2-C2B07FB0A56F}"/>
                  </a:ext>
                </a:extLst>
              </p:cNvPr>
              <p:cNvSpPr txBox="1"/>
              <p:nvPr/>
            </p:nvSpPr>
            <p:spPr>
              <a:xfrm>
                <a:off x="1423435" y="3325198"/>
                <a:ext cx="9359755" cy="2296847"/>
              </a:xfrm>
              <a:prstGeom prst="rect">
                <a:avLst/>
              </a:prstGeom>
              <a:noFill/>
            </p:spPr>
            <p:txBody>
              <a:bodyPr wrap="square">
                <a:spAutoFit/>
              </a:bodyPr>
              <a:lstStyle/>
              <a:p>
                <a:pPr marL="342900" marR="0" indent="-342900">
                  <a:spcBef>
                    <a:spcPts val="600"/>
                  </a:spcBef>
                  <a:spcAft>
                    <a:spcPts val="0"/>
                  </a:spcAft>
                  <a:buFont typeface="Wingdings" pitchFamily="2" charset="2"/>
                  <a:buChar char="§"/>
                </a:pPr>
                <a14:m>
                  <m:oMath xmlns:m="http://schemas.openxmlformats.org/officeDocument/2006/math">
                    <m:r>
                      <a:rPr lang="en-US" sz="2000" b="0" i="1" smtClean="0"/>
                      <m:t>𝐿</m:t>
                    </m:r>
                    <m:d>
                      <m:dPr>
                        <m:ctrlPr>
                          <a:rPr lang="en-US" sz="2000" b="0" i="1">
                            <a:solidFill>
                              <a:schemeClr val="tx1"/>
                            </a:solidFill>
                          </a:rPr>
                        </m:ctrlPr>
                      </m:dPr>
                      <m:e>
                        <m:sSub>
                          <m:sSubPr>
                            <m:ctrlPr>
                              <a:rPr lang="en-US" sz="2000" b="0" i="1">
                                <a:solidFill>
                                  <a:schemeClr val="tx1"/>
                                </a:solidFill>
                              </a:rPr>
                            </m:ctrlPr>
                          </m:sSubPr>
                          <m:e>
                            <m:r>
                              <a:rPr lang="en-US" sz="2000" b="1" i="1">
                                <a:solidFill>
                                  <a:schemeClr val="tx1"/>
                                </a:solidFill>
                              </a:rPr>
                              <m:t>𝜽</m:t>
                            </m:r>
                          </m:e>
                          <m:sub>
                            <m:sSub>
                              <m:sSubPr>
                                <m:ctrlPr>
                                  <a:rPr lang="en-US" sz="2000" b="1" i="1" smtClean="0">
                                    <a:solidFill>
                                      <a:schemeClr val="tx1"/>
                                    </a:solidFill>
                                  </a:rPr>
                                </m:ctrlPr>
                              </m:sSubPr>
                              <m:e>
                                <m:r>
                                  <a:rPr lang="en-US" sz="2000" b="0" i="1">
                                    <a:solidFill>
                                      <a:schemeClr val="tx1"/>
                                    </a:solidFill>
                                  </a:rPr>
                                  <m:t>𝑡</m:t>
                                </m:r>
                              </m:e>
                              <m:sub>
                                <m:r>
                                  <a:rPr lang="en-US" sz="2000" b="0" i="1">
                                    <a:solidFill>
                                      <a:schemeClr val="tx1"/>
                                    </a:solidFill>
                                  </a:rPr>
                                  <m:t>𝑐</m:t>
                                </m:r>
                              </m:sub>
                            </m:sSub>
                            <m:r>
                              <a:rPr lang="en-US" sz="2000" b="0" i="0">
                                <a:solidFill>
                                  <a:schemeClr val="tx1"/>
                                </a:solidFill>
                              </a:rPr>
                              <m:t>−</m:t>
                            </m:r>
                            <m:r>
                              <a:rPr lang="en-US" sz="2000" b="0" i="1">
                                <a:solidFill>
                                  <a:schemeClr val="tx1"/>
                                </a:solidFill>
                              </a:rPr>
                              <m:t>𝑗</m:t>
                            </m:r>
                            <m:r>
                              <a:rPr lang="en-US" sz="2000" b="0" i="1" smtClean="0">
                                <a:solidFill>
                                  <a:schemeClr val="tx1"/>
                                </a:solidFill>
                              </a:rPr>
                              <m:t>,</m:t>
                            </m:r>
                            <m:r>
                              <a:rPr lang="en-US" sz="2000" b="0" i="1" smtClean="0">
                                <a:solidFill>
                                  <a:schemeClr val="tx1"/>
                                </a:solidFill>
                              </a:rPr>
                              <m:t>𝑘</m:t>
                            </m:r>
                          </m:sub>
                        </m:sSub>
                      </m:e>
                    </m:d>
                  </m:oMath>
                </a14:m>
                <a:r>
                  <a:rPr lang="en-US" sz="2000" i="1" dirty="0">
                    <a:solidFill>
                      <a:schemeClr val="tx1"/>
                    </a:solidFill>
                    <a:effectLst/>
                    <a:ea typeface="SimSun" panose="02010600030101010101" pitchFamily="2" charset="-122"/>
                    <a:cs typeface="Arial" panose="020B0604020202020204" pitchFamily="34" charset="0"/>
                  </a:rPr>
                  <a:t> </a:t>
                </a:r>
                <a:r>
                  <a:rPr lang="en-US" sz="2000" dirty="0">
                    <a:ea typeface="SimSun" panose="02010600030101010101" pitchFamily="2" charset="-122"/>
                    <a:cs typeface="Arial" panose="020B0604020202020204" pitchFamily="34" charset="0"/>
                  </a:rPr>
                  <a:t>represents the </a:t>
                </a:r>
                <a14:m>
                  <m:oMath xmlns:m="http://schemas.openxmlformats.org/officeDocument/2006/math">
                    <m:sSup>
                      <m:sSupPr>
                        <m:ctrlPr>
                          <a:rPr lang="en-US" sz="2000" b="0" i="1" smtClean="0">
                            <a:ea typeface="SimSun" panose="02010600030101010101" pitchFamily="2" charset="-122"/>
                            <a:cs typeface="Arial" panose="020B0604020202020204" pitchFamily="34" charset="0"/>
                          </a:rPr>
                        </m:ctrlPr>
                      </m:sSupPr>
                      <m:e>
                        <m:r>
                          <a:rPr lang="en-US" sz="2000" b="0" i="1" smtClean="0">
                            <a:ea typeface="SimSun" panose="02010600030101010101" pitchFamily="2" charset="-122"/>
                            <a:cs typeface="Arial" panose="020B0604020202020204" pitchFamily="34" charset="0"/>
                          </a:rPr>
                          <m:t>𝑘</m:t>
                        </m:r>
                      </m:e>
                      <m:sup>
                        <m:r>
                          <a:rPr lang="en-US" sz="2000" b="0" i="1" smtClean="0">
                            <a:ea typeface="SimSun" panose="02010600030101010101" pitchFamily="2" charset="-122"/>
                            <a:cs typeface="Arial" panose="020B0604020202020204" pitchFamily="34" charset="0"/>
                          </a:rPr>
                          <m:t>𝑡h</m:t>
                        </m:r>
                      </m:sup>
                    </m:sSup>
                  </m:oMath>
                </a14:m>
                <a:r>
                  <a:rPr lang="en-US" sz="2000" dirty="0">
                    <a:ea typeface="SimSun" panose="02010600030101010101" pitchFamily="2" charset="-122"/>
                    <a:cs typeface="Arial" panose="020B0604020202020204" pitchFamily="34" charset="0"/>
                  </a:rPr>
                  <a:t> group loss at </a:t>
                </a:r>
                <a14:m>
                  <m:oMath xmlns:m="http://schemas.openxmlformats.org/officeDocument/2006/math">
                    <m:sSub>
                      <m:sSubPr>
                        <m:ctrlPr>
                          <a:rPr lang="en-US" sz="2000" b="1" i="1"/>
                        </m:ctrlPr>
                      </m:sSubPr>
                      <m:e>
                        <m:r>
                          <a:rPr lang="en-US" sz="2000" i="1"/>
                          <m:t>𝑡</m:t>
                        </m:r>
                      </m:e>
                      <m:sub>
                        <m:r>
                          <a:rPr lang="en-US" sz="2000" i="1"/>
                          <m:t>𝑐</m:t>
                        </m:r>
                      </m:sub>
                    </m:sSub>
                    <m:r>
                      <a:rPr lang="en-US" sz="2000"/>
                      <m:t>−</m:t>
                    </m:r>
                    <m:r>
                      <a:rPr lang="en-US" sz="2000" i="1"/>
                      <m:t>𝑗</m:t>
                    </m:r>
                    <m:r>
                      <a:rPr lang="en-US" sz="2000" i="1"/>
                      <m:t> </m:t>
                    </m:r>
                  </m:oMath>
                </a14:m>
                <a:r>
                  <a:rPr lang="en-US" sz="2000" dirty="0">
                    <a:ea typeface="SimSun" panose="02010600030101010101" pitchFamily="2" charset="-122"/>
                    <a:cs typeface="Arial" panose="020B0604020202020204" pitchFamily="34" charset="0"/>
                  </a:rPr>
                  <a:t> epoch in the window size </a:t>
                </a:r>
                <a14:m>
                  <m:oMath xmlns:m="http://schemas.openxmlformats.org/officeDocument/2006/math">
                    <m:r>
                      <a:rPr lang="en-US" sz="2000" b="0" i="1" smtClean="0"/>
                      <m:t>𝑄</m:t>
                    </m:r>
                  </m:oMath>
                </a14:m>
                <a:r>
                  <a:rPr lang="en-US" sz="2000" i="1" dirty="0">
                    <a:solidFill>
                      <a:schemeClr val="tx1"/>
                    </a:solidFill>
                    <a:effectLst/>
                    <a:ea typeface="SimSun" panose="02010600030101010101" pitchFamily="2" charset="-122"/>
                    <a:cs typeface="Arial" panose="020B0604020202020204" pitchFamily="34" charset="0"/>
                  </a:rPr>
                  <a:t>.</a:t>
                </a:r>
              </a:p>
              <a:p>
                <a:pPr marL="342900" marR="0" indent="-342900">
                  <a:spcBef>
                    <a:spcPts val="600"/>
                  </a:spcBef>
                  <a:spcAft>
                    <a:spcPts val="0"/>
                  </a:spcAft>
                  <a:buFont typeface="Wingdings" pitchFamily="2" charset="2"/>
                  <a:buChar char="§"/>
                </a:pPr>
                <a14:m>
                  <m:oMath xmlns:m="http://schemas.openxmlformats.org/officeDocument/2006/math">
                    <m:r>
                      <a:rPr lang="en-US" sz="2000" i="1" smtClean="0">
                        <a:solidFill>
                          <a:schemeClr val="tx1"/>
                        </a:solidFill>
                        <a:effectLst/>
                        <a:ea typeface="SimSun" panose="02010600030101010101" pitchFamily="2" charset="-122"/>
                      </a:rPr>
                      <m:t>𝜆</m:t>
                    </m:r>
                  </m:oMath>
                </a14:m>
                <a:r>
                  <a:rPr lang="en-US" sz="2000" dirty="0">
                    <a:solidFill>
                      <a:schemeClr val="tx1"/>
                    </a:solidFill>
                    <a:effectLst/>
                    <a:ea typeface="SimSun" panose="02010600030101010101" pitchFamily="2" charset="-122"/>
                    <a:cs typeface="Arial" panose="020B0604020202020204" pitchFamily="34" charset="0"/>
                  </a:rPr>
                  <a:t> is the decay factor (</a:t>
                </a:r>
                <a14:m>
                  <m:oMath xmlns:m="http://schemas.openxmlformats.org/officeDocument/2006/math">
                    <m:r>
                      <a:rPr lang="en-US" sz="2000" i="1">
                        <a:solidFill>
                          <a:schemeClr val="tx1"/>
                        </a:solidFill>
                        <a:effectLst/>
                        <a:ea typeface="SimSun" panose="02010600030101010101" pitchFamily="2" charset="-122"/>
                      </a:rPr>
                      <m:t>0&lt;</m:t>
                    </m:r>
                    <m:r>
                      <a:rPr lang="en-US" sz="2000" i="1">
                        <a:solidFill>
                          <a:schemeClr val="tx1"/>
                        </a:solidFill>
                        <a:effectLst/>
                        <a:ea typeface="SimSun" panose="02010600030101010101" pitchFamily="2" charset="-122"/>
                      </a:rPr>
                      <m:t>𝜆</m:t>
                    </m:r>
                    <m:r>
                      <a:rPr lang="en-US" sz="2000" i="1">
                        <a:solidFill>
                          <a:schemeClr val="tx1"/>
                        </a:solidFill>
                        <a:effectLst/>
                        <a:ea typeface="SimSun" panose="02010600030101010101" pitchFamily="2" charset="-122"/>
                      </a:rPr>
                      <m:t>≤1</m:t>
                    </m:r>
                  </m:oMath>
                </a14:m>
                <a:r>
                  <a:rPr lang="en-US" sz="2000" dirty="0">
                    <a:solidFill>
                      <a:schemeClr val="tx1"/>
                    </a:solidFill>
                    <a:effectLst/>
                    <a:ea typeface="SimSun" panose="02010600030101010101" pitchFamily="2" charset="-122"/>
                    <a:cs typeface="Arial" panose="020B0604020202020204" pitchFamily="34" charset="0"/>
                  </a:rPr>
                  <a:t>), which influences the contribution of previous losses to the current EMA value. </a:t>
                </a:r>
              </a:p>
              <a:p>
                <a:pPr marL="342900" marR="0" indent="-342900">
                  <a:spcBef>
                    <a:spcPts val="600"/>
                  </a:spcBef>
                  <a:spcAft>
                    <a:spcPts val="0"/>
                  </a:spcAft>
                  <a:buFont typeface="Wingdings" pitchFamily="2" charset="2"/>
                  <a:buChar char="§"/>
                </a:pPr>
                <a:r>
                  <a:rPr lang="en-US" sz="2000" dirty="0">
                    <a:solidFill>
                      <a:schemeClr val="tx1"/>
                    </a:solidFill>
                    <a:effectLst/>
                    <a:ea typeface="SimSun" panose="02010600030101010101" pitchFamily="2" charset="-122"/>
                    <a:cs typeface="Arial" panose="020B0604020202020204" pitchFamily="34" charset="0"/>
                  </a:rPr>
                  <a:t>When </a:t>
                </a:r>
                <a14:m>
                  <m:oMath xmlns:m="http://schemas.openxmlformats.org/officeDocument/2006/math">
                    <m:r>
                      <a:rPr lang="en-US" sz="2000" i="1">
                        <a:solidFill>
                          <a:schemeClr val="tx1"/>
                        </a:solidFill>
                        <a:effectLst/>
                        <a:ea typeface="SimSun" panose="02010600030101010101" pitchFamily="2" charset="-122"/>
                      </a:rPr>
                      <m:t>𝜆</m:t>
                    </m:r>
                  </m:oMath>
                </a14:m>
                <a:r>
                  <a:rPr lang="en-US" sz="2000" dirty="0">
                    <a:solidFill>
                      <a:schemeClr val="tx1"/>
                    </a:solidFill>
                    <a:effectLst/>
                    <a:ea typeface="SimSun" panose="02010600030101010101" pitchFamily="2" charset="-122"/>
                    <a:cs typeface="Arial" panose="020B0604020202020204" pitchFamily="34" charset="0"/>
                  </a:rPr>
                  <a:t> </a:t>
                </a:r>
                <a:r>
                  <a:rPr lang="en-US" sz="2000" dirty="0">
                    <a:ea typeface="SimSun" panose="02010600030101010101" pitchFamily="2" charset="-122"/>
                    <a:cs typeface="Arial" panose="020B0604020202020204" pitchFamily="34" charset="0"/>
                  </a:rPr>
                  <a:t>&lt; 1</a:t>
                </a:r>
                <a:r>
                  <a:rPr lang="en-US" sz="2000" dirty="0">
                    <a:solidFill>
                      <a:schemeClr val="tx1"/>
                    </a:solidFill>
                    <a:effectLst/>
                    <a:ea typeface="SimSun" panose="02010600030101010101" pitchFamily="2" charset="-122"/>
                    <a:cs typeface="Arial" panose="020B0604020202020204" pitchFamily="34" charset="0"/>
                  </a:rPr>
                  <a:t>, it gives more emphasis to recent losses.</a:t>
                </a:r>
                <a:endParaRPr lang="en-US" sz="2000" dirty="0">
                  <a:ea typeface="SimSun" panose="02010600030101010101" pitchFamily="2" charset="-122"/>
                  <a:cs typeface="Arial" panose="020B0604020202020204" pitchFamily="34" charset="0"/>
                </a:endParaRPr>
              </a:p>
              <a:p>
                <a:pPr marL="342900" marR="0" indent="-342900">
                  <a:spcBef>
                    <a:spcPts val="600"/>
                  </a:spcBef>
                  <a:spcAft>
                    <a:spcPts val="0"/>
                  </a:spcAft>
                  <a:buFont typeface="Wingdings" pitchFamily="2" charset="2"/>
                  <a:buChar char="§"/>
                </a:pPr>
                <a:r>
                  <a:rPr lang="en-US" sz="2000" dirty="0">
                    <a:ea typeface="SimSun" panose="02010600030101010101" pitchFamily="2" charset="-122"/>
                    <a:cs typeface="Arial" panose="020B0604020202020204" pitchFamily="34" charset="0"/>
                  </a:rPr>
                  <a:t>W</a:t>
                </a:r>
                <a:r>
                  <a:rPr lang="en-US" sz="2000" dirty="0">
                    <a:solidFill>
                      <a:schemeClr val="tx1"/>
                    </a:solidFill>
                    <a:effectLst/>
                    <a:ea typeface="SimSun" panose="02010600030101010101" pitchFamily="2" charset="-122"/>
                    <a:cs typeface="Arial" panose="020B0604020202020204" pitchFamily="34" charset="0"/>
                  </a:rPr>
                  <a:t>hen </a:t>
                </a:r>
                <a14:m>
                  <m:oMath xmlns:m="http://schemas.openxmlformats.org/officeDocument/2006/math">
                    <m:r>
                      <a:rPr lang="en-US" sz="2000" i="1">
                        <a:solidFill>
                          <a:schemeClr val="tx1"/>
                        </a:solidFill>
                        <a:effectLst/>
                        <a:ea typeface="SimSun" panose="02010600030101010101" pitchFamily="2" charset="-122"/>
                      </a:rPr>
                      <m:t>𝜆</m:t>
                    </m:r>
                  </m:oMath>
                </a14:m>
                <a:r>
                  <a:rPr lang="en-US" sz="2000" dirty="0">
                    <a:solidFill>
                      <a:schemeClr val="tx1"/>
                    </a:solidFill>
                    <a:effectLst/>
                    <a:ea typeface="SimSun" panose="02010600030101010101" pitchFamily="2" charset="-122"/>
                    <a:cs typeface="Arial" panose="020B0604020202020204" pitchFamily="34" charset="0"/>
                  </a:rPr>
                  <a:t> &gt; 1 balance the influence of older losses. </a:t>
                </a:r>
              </a:p>
              <a:p>
                <a:pPr marL="342900" marR="0" indent="-342900">
                  <a:spcBef>
                    <a:spcPts val="600"/>
                  </a:spcBef>
                  <a:spcAft>
                    <a:spcPts val="0"/>
                  </a:spcAft>
                  <a:buFont typeface="Wingdings" pitchFamily="2" charset="2"/>
                  <a:buChar char="§"/>
                </a:pPr>
                <a:r>
                  <a:rPr lang="en-US" sz="2000" dirty="0">
                    <a:solidFill>
                      <a:schemeClr val="tx1"/>
                    </a:solidFill>
                    <a:effectLst/>
                    <a:ea typeface="SimSun" panose="02010600030101010101" pitchFamily="2" charset="-122"/>
                    <a:cs typeface="Arial" panose="020B0604020202020204" pitchFamily="34" charset="0"/>
                  </a:rPr>
                  <a:t>When </a:t>
                </a:r>
                <a14:m>
                  <m:oMath xmlns:m="http://schemas.openxmlformats.org/officeDocument/2006/math">
                    <m:r>
                      <a:rPr lang="en-US" sz="2000" i="1">
                        <a:solidFill>
                          <a:schemeClr val="tx1"/>
                        </a:solidFill>
                        <a:effectLst/>
                        <a:ea typeface="SimSun" panose="02010600030101010101" pitchFamily="2" charset="-122"/>
                      </a:rPr>
                      <m:t>𝜆</m:t>
                    </m:r>
                  </m:oMath>
                </a14:m>
                <a:r>
                  <a:rPr lang="en-US" sz="2000" dirty="0">
                    <a:solidFill>
                      <a:schemeClr val="tx1"/>
                    </a:solidFill>
                    <a:effectLst/>
                    <a:ea typeface="SimSun" panose="02010600030101010101" pitchFamily="2" charset="-122"/>
                    <a:cs typeface="Arial" panose="020B0604020202020204" pitchFamily="34" charset="0"/>
                  </a:rPr>
                  <a:t>=1, each loss within the window is given equal weight. </a:t>
                </a:r>
              </a:p>
            </p:txBody>
          </p:sp>
        </mc:Choice>
        <mc:Fallback>
          <p:sp>
            <p:nvSpPr>
              <p:cNvPr id="4" name="TextBox 3">
                <a:extLst>
                  <a:ext uri="{FF2B5EF4-FFF2-40B4-BE49-F238E27FC236}">
                    <a16:creationId xmlns:a16="http://schemas.microsoft.com/office/drawing/2014/main" id="{57C0B983-8B66-24AA-EBB2-C2B07FB0A56F}"/>
                  </a:ext>
                </a:extLst>
              </p:cNvPr>
              <p:cNvSpPr txBox="1">
                <a:spLocks noRot="1" noChangeAspect="1" noMove="1" noResize="1" noEditPoints="1" noAdjustHandles="1" noChangeArrowheads="1" noChangeShapeType="1" noTextEdit="1"/>
              </p:cNvSpPr>
              <p:nvPr/>
            </p:nvSpPr>
            <p:spPr>
              <a:xfrm>
                <a:off x="1423435" y="3325198"/>
                <a:ext cx="9359755" cy="2296847"/>
              </a:xfrm>
              <a:prstGeom prst="rect">
                <a:avLst/>
              </a:prstGeom>
              <a:blipFill>
                <a:blip r:embed="rId3"/>
                <a:stretch>
                  <a:fillRect l="-586" t="-265" b="-3714"/>
                </a:stretch>
              </a:blipFill>
            </p:spPr>
            <p:txBody>
              <a:bodyPr/>
              <a:lstStyle/>
              <a:p>
                <a:r>
                  <a:rPr lang="zh-CN" altLang="en-US">
                    <a:noFill/>
                  </a:rPr>
                  <a:t> </a:t>
                </a:r>
              </a:p>
            </p:txBody>
          </p:sp>
        </mc:Fallback>
      </mc:AlternateContent>
      <p:sp>
        <p:nvSpPr>
          <p:cNvPr id="5" name="Slide Number Placeholder 4">
            <a:extLst>
              <a:ext uri="{FF2B5EF4-FFF2-40B4-BE49-F238E27FC236}">
                <a16:creationId xmlns:a16="http://schemas.microsoft.com/office/drawing/2014/main" id="{77737FB2-4813-E54F-0A64-26690A348071}"/>
              </a:ext>
            </a:extLst>
          </p:cNvPr>
          <p:cNvSpPr>
            <a:spLocks noGrp="1"/>
          </p:cNvSpPr>
          <p:nvPr>
            <p:ph type="sldNum" sz="quarter" idx="12"/>
          </p:nvPr>
        </p:nvSpPr>
        <p:spPr/>
        <p:txBody>
          <a:bodyPr/>
          <a:lstStyle/>
          <a:p>
            <a:fld id="{38D2745D-0E60-4561-A7E7-B8CAA75BBD9D}" type="slidenum">
              <a:rPr lang="zh-CN" altLang="en-US" smtClean="0"/>
              <a:t>33</a:t>
            </a:fld>
            <a:endParaRPr lang="zh-CN" altLang="en-US"/>
          </a:p>
        </p:txBody>
      </p:sp>
    </p:spTree>
    <p:extLst>
      <p:ext uri="{BB962C8B-B14F-4D97-AF65-F5344CB8AC3E}">
        <p14:creationId xmlns:p14="http://schemas.microsoft.com/office/powerpoint/2010/main" val="4143940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1482F-F1DB-AD07-D3EF-7A69FC0F79C3}"/>
              </a:ext>
            </a:extLst>
          </p:cNvPr>
          <p:cNvPicPr>
            <a:picLocks noChangeAspect="1"/>
          </p:cNvPicPr>
          <p:nvPr/>
        </p:nvPicPr>
        <p:blipFill>
          <a:blip r:embed="rId2"/>
          <a:stretch>
            <a:fillRect/>
          </a:stretch>
        </p:blipFill>
        <p:spPr>
          <a:xfrm>
            <a:off x="1998289" y="342639"/>
            <a:ext cx="8195422" cy="6515361"/>
          </a:xfrm>
          <a:prstGeom prst="rect">
            <a:avLst/>
          </a:prstGeom>
        </p:spPr>
      </p:pic>
      <p:sp>
        <p:nvSpPr>
          <p:cNvPr id="5" name="TextBox 4">
            <a:extLst>
              <a:ext uri="{FF2B5EF4-FFF2-40B4-BE49-F238E27FC236}">
                <a16:creationId xmlns:a16="http://schemas.microsoft.com/office/drawing/2014/main" id="{CD1E502E-E3F6-6FB8-7179-39A40F1173A7}"/>
              </a:ext>
            </a:extLst>
          </p:cNvPr>
          <p:cNvSpPr txBox="1"/>
          <p:nvPr/>
        </p:nvSpPr>
        <p:spPr>
          <a:xfrm>
            <a:off x="379206" y="0"/>
            <a:ext cx="10098741" cy="553998"/>
          </a:xfrm>
          <a:prstGeom prst="rect">
            <a:avLst/>
          </a:prstGeom>
          <a:noFill/>
        </p:spPr>
        <p:txBody>
          <a:bodyPr wrap="square">
            <a:spAutoFit/>
          </a:bodyPr>
          <a:lstStyle/>
          <a:p>
            <a:r>
              <a:rPr lang="en-US" altLang="zh-CN" sz="3000" b="0" i="0" u="none" strike="noStrike" baseline="0" dirty="0">
                <a:latin typeface="+mj-lt"/>
              </a:rPr>
              <a:t>Comparison of Cumulative Density Functions (CDFs)</a:t>
            </a:r>
            <a:endParaRPr lang="zh-CN" altLang="en-US" sz="3000" dirty="0">
              <a:latin typeface="+mj-lt"/>
            </a:endParaRPr>
          </a:p>
        </p:txBody>
      </p:sp>
    </p:spTree>
    <p:extLst>
      <p:ext uri="{BB962C8B-B14F-4D97-AF65-F5344CB8AC3E}">
        <p14:creationId xmlns:p14="http://schemas.microsoft.com/office/powerpoint/2010/main" val="375593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race and ethnicity&#10;&#10;Description automatically generated">
            <a:extLst>
              <a:ext uri="{FF2B5EF4-FFF2-40B4-BE49-F238E27FC236}">
                <a16:creationId xmlns:a16="http://schemas.microsoft.com/office/drawing/2014/main" id="{EF398916-3221-8C5B-82C9-90DB030833EE}"/>
              </a:ext>
            </a:extLst>
          </p:cNvPr>
          <p:cNvPicPr>
            <a:picLocks noChangeAspect="1"/>
          </p:cNvPicPr>
          <p:nvPr/>
        </p:nvPicPr>
        <p:blipFill rotWithShape="1">
          <a:blip r:embed="rId3"/>
          <a:srcRect b="3342"/>
          <a:stretch/>
        </p:blipFill>
        <p:spPr>
          <a:xfrm>
            <a:off x="373203" y="3677175"/>
            <a:ext cx="5363824" cy="2613083"/>
          </a:xfrm>
          <a:prstGeom prst="rect">
            <a:avLst/>
          </a:prstGeom>
        </p:spPr>
      </p:pic>
      <p:pic>
        <p:nvPicPr>
          <p:cNvPr id="6" name="Content Placeholder 5" descr="A comparison of age and age&#10;&#10;Description automatically generated">
            <a:extLst>
              <a:ext uri="{FF2B5EF4-FFF2-40B4-BE49-F238E27FC236}">
                <a16:creationId xmlns:a16="http://schemas.microsoft.com/office/drawing/2014/main" id="{D8005B8E-F095-0E5D-76FC-77C1C31024E0}"/>
              </a:ext>
            </a:extLst>
          </p:cNvPr>
          <p:cNvPicPr>
            <a:picLocks noGrp="1" noChangeAspect="1"/>
          </p:cNvPicPr>
          <p:nvPr>
            <p:ph sz="quarter" idx="12"/>
          </p:nvPr>
        </p:nvPicPr>
        <p:blipFill>
          <a:blip r:embed="rId4"/>
          <a:stretch>
            <a:fillRect/>
          </a:stretch>
        </p:blipFill>
        <p:spPr>
          <a:xfrm>
            <a:off x="332752" y="1240542"/>
            <a:ext cx="5444729" cy="2613081"/>
          </a:xfrm>
          <a:prstGeom prst="rect">
            <a:avLst/>
          </a:prstGeom>
        </p:spPr>
      </p:pic>
      <p:pic>
        <p:nvPicPr>
          <p:cNvPr id="9" name="Picture 8" descr="A graph of race and ethnicity&#10;&#10;Description automatically generated">
            <a:extLst>
              <a:ext uri="{FF2B5EF4-FFF2-40B4-BE49-F238E27FC236}">
                <a16:creationId xmlns:a16="http://schemas.microsoft.com/office/drawing/2014/main" id="{3F852C18-575E-37D4-B28D-E19ED5C0AC62}"/>
              </a:ext>
            </a:extLst>
          </p:cNvPr>
          <p:cNvPicPr>
            <a:picLocks noChangeAspect="1"/>
          </p:cNvPicPr>
          <p:nvPr/>
        </p:nvPicPr>
        <p:blipFill rotWithShape="1">
          <a:blip r:embed="rId5"/>
          <a:srcRect b="2304"/>
          <a:stretch/>
        </p:blipFill>
        <p:spPr bwMode="auto">
          <a:xfrm>
            <a:off x="6159562" y="3681169"/>
            <a:ext cx="5642268" cy="2609088"/>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C9F9A0C8-C053-0D06-B191-1F4CDD4F9E8D}"/>
              </a:ext>
            </a:extLst>
          </p:cNvPr>
          <p:cNvSpPr>
            <a:spLocks noGrp="1"/>
          </p:cNvSpPr>
          <p:nvPr>
            <p:ph type="title"/>
          </p:nvPr>
        </p:nvSpPr>
        <p:spPr>
          <a:xfrm>
            <a:off x="482881" y="359041"/>
            <a:ext cx="11597955" cy="444567"/>
          </a:xfrm>
        </p:spPr>
        <p:txBody>
          <a:bodyPr wrap="square" anchor="b">
            <a:noAutofit/>
          </a:bodyPr>
          <a:lstStyle/>
          <a:p>
            <a:r>
              <a:rPr lang="en-US" sz="4000" dirty="0"/>
              <a:t>Accuracy Sacrifice Evaluation: FERI vs. Baseline</a:t>
            </a:r>
          </a:p>
        </p:txBody>
      </p:sp>
      <p:sp>
        <p:nvSpPr>
          <p:cNvPr id="13" name="TextBox 12">
            <a:extLst>
              <a:ext uri="{FF2B5EF4-FFF2-40B4-BE49-F238E27FC236}">
                <a16:creationId xmlns:a16="http://schemas.microsoft.com/office/drawing/2014/main" id="{26BC1A7D-4601-82A2-E8BC-F97BC9987666}"/>
              </a:ext>
            </a:extLst>
          </p:cNvPr>
          <p:cNvSpPr txBox="1"/>
          <p:nvPr/>
        </p:nvSpPr>
        <p:spPr>
          <a:xfrm>
            <a:off x="2281139" y="1036237"/>
            <a:ext cx="1107996" cy="420564"/>
          </a:xfrm>
          <a:prstGeom prst="rect">
            <a:avLst/>
          </a:prstGeom>
          <a:noFill/>
        </p:spPr>
        <p:txBody>
          <a:bodyPr wrap="none" rtlCol="0">
            <a:spAutoFit/>
          </a:bodyPr>
          <a:lstStyle/>
          <a:p>
            <a:r>
              <a:rPr lang="en-US" sz="2133" b="1" dirty="0"/>
              <a:t>AUROC</a:t>
            </a:r>
          </a:p>
        </p:txBody>
      </p:sp>
      <p:pic>
        <p:nvPicPr>
          <p:cNvPr id="8" name="Picture 7" descr="A comparison of age and age&#10;&#10;Description automatically generated">
            <a:extLst>
              <a:ext uri="{FF2B5EF4-FFF2-40B4-BE49-F238E27FC236}">
                <a16:creationId xmlns:a16="http://schemas.microsoft.com/office/drawing/2014/main" id="{F45BF952-187E-5E8A-DC71-36540E1D8D13}"/>
              </a:ext>
            </a:extLst>
          </p:cNvPr>
          <p:cNvPicPr>
            <a:picLocks noChangeAspect="1"/>
          </p:cNvPicPr>
          <p:nvPr/>
        </p:nvPicPr>
        <p:blipFill rotWithShape="1">
          <a:blip r:embed="rId6"/>
          <a:srcRect b="2519"/>
          <a:stretch/>
        </p:blipFill>
        <p:spPr bwMode="auto">
          <a:xfrm>
            <a:off x="6022644" y="1199068"/>
            <a:ext cx="5946971" cy="2609088"/>
          </a:xfrm>
          <a:prstGeom prst="rect">
            <a:avLst/>
          </a:prstGeom>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CC3D8F1C-B1E2-1947-EEB9-E90A9976B45C}"/>
              </a:ext>
            </a:extLst>
          </p:cNvPr>
          <p:cNvSpPr txBox="1"/>
          <p:nvPr/>
        </p:nvSpPr>
        <p:spPr>
          <a:xfrm>
            <a:off x="8223590" y="1036237"/>
            <a:ext cx="1061509" cy="420564"/>
          </a:xfrm>
          <a:prstGeom prst="rect">
            <a:avLst/>
          </a:prstGeom>
          <a:noFill/>
        </p:spPr>
        <p:txBody>
          <a:bodyPr wrap="none" rtlCol="0">
            <a:spAutoFit/>
          </a:bodyPr>
          <a:lstStyle/>
          <a:p>
            <a:r>
              <a:rPr lang="en-US" sz="2133" b="1"/>
              <a:t>AUPRC</a:t>
            </a:r>
          </a:p>
        </p:txBody>
      </p:sp>
      <p:cxnSp>
        <p:nvCxnSpPr>
          <p:cNvPr id="17" name="Straight Connector 16">
            <a:extLst>
              <a:ext uri="{FF2B5EF4-FFF2-40B4-BE49-F238E27FC236}">
                <a16:creationId xmlns:a16="http://schemas.microsoft.com/office/drawing/2014/main" id="{145428B5-568C-0EF4-FFEE-A9002130FA35}"/>
              </a:ext>
            </a:extLst>
          </p:cNvPr>
          <p:cNvCxnSpPr/>
          <p:nvPr/>
        </p:nvCxnSpPr>
        <p:spPr bwMode="auto">
          <a:xfrm>
            <a:off x="5925809" y="1128044"/>
            <a:ext cx="0" cy="5106251"/>
          </a:xfrm>
          <a:prstGeom prst="line">
            <a:avLst/>
          </a:prstGeom>
          <a:solidFill>
            <a:schemeClr val="accent1"/>
          </a:solidFill>
          <a:ln w="31750" cap="rnd" cmpd="sng" algn="ctr">
            <a:solidFill>
              <a:schemeClr val="tx1">
                <a:alpha val="56234"/>
              </a:schemeClr>
            </a:solidFill>
            <a:prstDash val="sysDash"/>
            <a:round/>
            <a:headEnd type="none" w="med" len="med"/>
            <a:tailEnd type="none" w="med" len="med"/>
          </a:ln>
          <a:effectLst/>
        </p:spPr>
      </p:cxnSp>
      <p:sp>
        <p:nvSpPr>
          <p:cNvPr id="3" name="Slide Number Placeholder 2">
            <a:extLst>
              <a:ext uri="{FF2B5EF4-FFF2-40B4-BE49-F238E27FC236}">
                <a16:creationId xmlns:a16="http://schemas.microsoft.com/office/drawing/2014/main" id="{C8E9CAD8-E93F-1CA2-B845-30B8355EB55D}"/>
              </a:ext>
            </a:extLst>
          </p:cNvPr>
          <p:cNvSpPr>
            <a:spLocks noGrp="1"/>
          </p:cNvSpPr>
          <p:nvPr>
            <p:ph type="sldNum" sz="quarter" idx="4"/>
          </p:nvPr>
        </p:nvSpPr>
        <p:spPr/>
        <p:txBody>
          <a:bodyPr/>
          <a:lstStyle/>
          <a:p>
            <a:fld id="{42C32FFB-F9AE-46F0-A233-A2E628258990}" type="slidenum">
              <a:rPr lang="en-US" smtClean="0">
                <a:solidFill>
                  <a:schemeClr val="tx1">
                    <a:lumMod val="65000"/>
                    <a:lumOff val="35000"/>
                  </a:schemeClr>
                </a:solidFill>
              </a:rPr>
              <a:pPr/>
              <a:t>35</a:t>
            </a:fld>
            <a:endParaRPr lang="en-US" sz="1333">
              <a:solidFill>
                <a:schemeClr val="tx1">
                  <a:lumMod val="65000"/>
                  <a:lumOff val="35000"/>
                </a:schemeClr>
              </a:solidFill>
            </a:endParaRPr>
          </a:p>
        </p:txBody>
      </p:sp>
    </p:spTree>
    <p:extLst>
      <p:ext uri="{BB962C8B-B14F-4D97-AF65-F5344CB8AC3E}">
        <p14:creationId xmlns:p14="http://schemas.microsoft.com/office/powerpoint/2010/main" val="3007275962"/>
      </p:ext>
    </p:extLst>
  </p:cSld>
  <p:clrMapOvr>
    <a:masterClrMapping/>
  </p:clrMapOvr>
  <mc:AlternateContent xmlns:mc="http://schemas.openxmlformats.org/markup-compatibility/2006">
    <mc:Choice xmlns:p14="http://schemas.microsoft.com/office/powerpoint/2010/main" Requires="p14">
      <p:transition spd="slow" p14:dur="2000" advTm="93248"/>
    </mc:Choice>
    <mc:Fallback>
      <p:transition spd="slow" advTm="932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2228C-0E34-598E-78D9-03B9AA49766C}"/>
              </a:ext>
            </a:extLst>
          </p:cNvPr>
          <p:cNvSpPr txBox="1">
            <a:spLocks/>
          </p:cNvSpPr>
          <p:nvPr/>
        </p:nvSpPr>
        <p:spPr>
          <a:xfrm>
            <a:off x="482881" y="359041"/>
            <a:ext cx="4024573" cy="444567"/>
          </a:xfrm>
          <a:prstGeom prst="rect">
            <a:avLst/>
          </a:prstGeom>
        </p:spPr>
        <p:txBody>
          <a:bodyPr wrap="square"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Discussion</a:t>
            </a:r>
          </a:p>
        </p:txBody>
      </p:sp>
      <p:sp>
        <p:nvSpPr>
          <p:cNvPr id="4" name="TextBox 3">
            <a:extLst>
              <a:ext uri="{FF2B5EF4-FFF2-40B4-BE49-F238E27FC236}">
                <a16:creationId xmlns:a16="http://schemas.microsoft.com/office/drawing/2014/main" id="{D50B2A5C-D167-6CDC-04E5-73F09F5B1902}"/>
              </a:ext>
            </a:extLst>
          </p:cNvPr>
          <p:cNvSpPr txBox="1"/>
          <p:nvPr/>
        </p:nvSpPr>
        <p:spPr>
          <a:xfrm>
            <a:off x="482881" y="1648972"/>
            <a:ext cx="5918608" cy="2785506"/>
          </a:xfrm>
          <a:prstGeom prst="rect">
            <a:avLst/>
          </a:prstGeom>
          <a:noFill/>
        </p:spPr>
        <p:txBody>
          <a:bodyPr wrap="none" rtlCol="0">
            <a:spAutoFit/>
          </a:bodyPr>
          <a:lstStyle/>
          <a:p>
            <a:pPr marL="342900" indent="-342900">
              <a:lnSpc>
                <a:spcPct val="200000"/>
              </a:lnSpc>
              <a:buAutoNum type="arabicPeriod"/>
            </a:pPr>
            <a:r>
              <a:rPr lang="en-US" altLang="zh-CN" sz="1800" i="0" dirty="0">
                <a:solidFill>
                  <a:srgbClr val="222222"/>
                </a:solidFill>
                <a:effectLst/>
                <a:highlight>
                  <a:srgbClr val="FFFFFF"/>
                </a:highlight>
              </a:rPr>
              <a:t>FERI: better algorithm to “s</a:t>
            </a:r>
            <a:r>
              <a:rPr lang="en-US" altLang="zh-CN" dirty="0"/>
              <a:t>ynchronize” the loss curves</a:t>
            </a:r>
            <a:r>
              <a:rPr lang="en-US" altLang="zh-CN" sz="1800" i="0" dirty="0">
                <a:solidFill>
                  <a:srgbClr val="222222"/>
                </a:solidFill>
                <a:effectLst/>
                <a:highlight>
                  <a:srgbClr val="FFFFFF"/>
                </a:highlight>
              </a:rPr>
              <a:t> </a:t>
            </a:r>
          </a:p>
          <a:p>
            <a:pPr marL="342900" indent="-342900">
              <a:lnSpc>
                <a:spcPct val="200000"/>
              </a:lnSpc>
              <a:buAutoNum type="arabicPeriod"/>
            </a:pPr>
            <a:r>
              <a:rPr lang="en-US" altLang="zh-CN" dirty="0"/>
              <a:t>AI Fairness on medical imaging</a:t>
            </a:r>
          </a:p>
          <a:p>
            <a:pPr marL="342900" indent="-342900">
              <a:lnSpc>
                <a:spcPct val="200000"/>
              </a:lnSpc>
              <a:buAutoNum type="arabicPeriod"/>
            </a:pPr>
            <a:r>
              <a:rPr lang="en-US" altLang="zh-CN" dirty="0"/>
              <a:t>Extend to other settings: </a:t>
            </a:r>
          </a:p>
          <a:p>
            <a:pPr marL="742950" lvl="1" indent="-285750">
              <a:lnSpc>
                <a:spcPct val="200000"/>
              </a:lnSpc>
              <a:buFont typeface="Wingdings" panose="05000000000000000000" pitchFamily="2" charset="2"/>
              <a:buChar char="Ø"/>
            </a:pPr>
            <a:r>
              <a:rPr lang="en-US" altLang="zh-CN" dirty="0"/>
              <a:t>Fair survival model for organ transplant</a:t>
            </a:r>
          </a:p>
          <a:p>
            <a:pPr marL="742950" lvl="1" indent="-285750">
              <a:lnSpc>
                <a:spcPct val="200000"/>
              </a:lnSpc>
              <a:buFont typeface="Wingdings" panose="05000000000000000000" pitchFamily="2" charset="2"/>
              <a:buChar char="Ø"/>
            </a:pPr>
            <a:r>
              <a:rPr lang="en-US" altLang="zh-CN" dirty="0"/>
              <a:t>Fair federated learning model for organ transplant</a:t>
            </a:r>
            <a:endParaRPr lang="zh-CN" altLang="en-US" dirty="0"/>
          </a:p>
        </p:txBody>
      </p:sp>
      <p:sp>
        <p:nvSpPr>
          <p:cNvPr id="3" name="Slide Number Placeholder 2">
            <a:extLst>
              <a:ext uri="{FF2B5EF4-FFF2-40B4-BE49-F238E27FC236}">
                <a16:creationId xmlns:a16="http://schemas.microsoft.com/office/drawing/2014/main" id="{FF48320A-E389-0B0F-E18D-C0DE57D6F6D0}"/>
              </a:ext>
            </a:extLst>
          </p:cNvPr>
          <p:cNvSpPr>
            <a:spLocks noGrp="1"/>
          </p:cNvSpPr>
          <p:nvPr>
            <p:ph type="sldNum" sz="quarter" idx="12"/>
          </p:nvPr>
        </p:nvSpPr>
        <p:spPr/>
        <p:txBody>
          <a:bodyPr/>
          <a:lstStyle/>
          <a:p>
            <a:fld id="{38D2745D-0E60-4561-A7E7-B8CAA75BBD9D}" type="slidenum">
              <a:rPr lang="zh-CN" altLang="en-US" smtClean="0"/>
              <a:t>36</a:t>
            </a:fld>
            <a:endParaRPr lang="zh-CN" altLang="en-US" dirty="0"/>
          </a:p>
        </p:txBody>
      </p:sp>
    </p:spTree>
    <p:extLst>
      <p:ext uri="{BB962C8B-B14F-4D97-AF65-F5344CB8AC3E}">
        <p14:creationId xmlns:p14="http://schemas.microsoft.com/office/powerpoint/2010/main" val="2159056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2314CD-6AC3-AC4E-1591-2DDF1E93239E}"/>
              </a:ext>
            </a:extLst>
          </p:cNvPr>
          <p:cNvSpPr txBox="1"/>
          <p:nvPr/>
        </p:nvSpPr>
        <p:spPr>
          <a:xfrm>
            <a:off x="4747212" y="2721114"/>
            <a:ext cx="2468946" cy="707886"/>
          </a:xfrm>
          <a:prstGeom prst="rect">
            <a:avLst/>
          </a:prstGeom>
          <a:noFill/>
        </p:spPr>
        <p:txBody>
          <a:bodyPr wrap="none" rtlCol="0">
            <a:spAutoFit/>
          </a:bodyPr>
          <a:lstStyle/>
          <a:p>
            <a:r>
              <a:rPr lang="en-US" altLang="zh-CN" sz="4000" dirty="0"/>
              <a:t>Thank you</a:t>
            </a:r>
            <a:endParaRPr lang="zh-CN" altLang="en-US" sz="4000" dirty="0"/>
          </a:p>
        </p:txBody>
      </p:sp>
      <p:sp>
        <p:nvSpPr>
          <p:cNvPr id="3" name="Slide Number Placeholder 2">
            <a:extLst>
              <a:ext uri="{FF2B5EF4-FFF2-40B4-BE49-F238E27FC236}">
                <a16:creationId xmlns:a16="http://schemas.microsoft.com/office/drawing/2014/main" id="{0E311703-CA41-88AE-CFDE-CCFF7D734E1E}"/>
              </a:ext>
            </a:extLst>
          </p:cNvPr>
          <p:cNvSpPr>
            <a:spLocks noGrp="1"/>
          </p:cNvSpPr>
          <p:nvPr>
            <p:ph type="sldNum" sz="quarter" idx="12"/>
          </p:nvPr>
        </p:nvSpPr>
        <p:spPr/>
        <p:txBody>
          <a:bodyPr/>
          <a:lstStyle/>
          <a:p>
            <a:fld id="{38D2745D-0E60-4561-A7E7-B8CAA75BBD9D}" type="slidenum">
              <a:rPr lang="zh-CN" altLang="en-US" smtClean="0"/>
              <a:t>37</a:t>
            </a:fld>
            <a:endParaRPr lang="zh-CN" altLang="en-US"/>
          </a:p>
        </p:txBody>
      </p:sp>
    </p:spTree>
    <p:extLst>
      <p:ext uri="{BB962C8B-B14F-4D97-AF65-F5344CB8AC3E}">
        <p14:creationId xmlns:p14="http://schemas.microsoft.com/office/powerpoint/2010/main" val="3505851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1065C20-EF78-A464-F712-38EEBB592801}"/>
              </a:ext>
            </a:extLst>
          </p:cNvPr>
          <p:cNvSpPr txBox="1"/>
          <p:nvPr/>
        </p:nvSpPr>
        <p:spPr>
          <a:xfrm>
            <a:off x="4299964" y="0"/>
            <a:ext cx="315150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Future Works</a:t>
            </a:r>
            <a:endParaRPr lang="en-US" sz="36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9733F5C-41DE-9101-B7F2-2731464CC606}"/>
                  </a:ext>
                </a:extLst>
              </p:cNvPr>
              <p:cNvSpPr txBox="1"/>
              <p:nvPr/>
            </p:nvSpPr>
            <p:spPr>
              <a:xfrm>
                <a:off x="7839643" y="1173921"/>
                <a:ext cx="3547593" cy="4678717"/>
              </a:xfrm>
              <a:prstGeom prst="rect">
                <a:avLst/>
              </a:prstGeom>
              <a:noFill/>
            </p:spPr>
            <p:txBody>
              <a:bodyPr wrap="square">
                <a:spAutoFit/>
              </a:bodyPr>
              <a:lstStyle/>
              <a:p>
                <a:pPr marL="285750" indent="-285750">
                  <a:lnSpc>
                    <a:spcPts val="2360"/>
                  </a:lnSpc>
                  <a:buFont typeface="Wingdings" pitchFamily="2" charset="2"/>
                  <a:buChar char="Ø"/>
                </a:pPr>
                <a:r>
                  <a:rPr lang="en-US" sz="1600" b="1" dirty="0">
                    <a:effectLst/>
                    <a:latin typeface="Arial" panose="020B0604020202020204" pitchFamily="34" charset="0"/>
                    <a:cs typeface="Arial" panose="020B0604020202020204" pitchFamily="34" charset="0"/>
                  </a:rPr>
                  <a:t>Initial Setup and Client Selection and Broadcast</a:t>
                </a:r>
                <a:endParaRPr lang="en-US" sz="1600" dirty="0">
                  <a:effectLst/>
                  <a:latin typeface="Arial" panose="020B0604020202020204" pitchFamily="34" charset="0"/>
                  <a:ea typeface="SimSun" panose="02010600030101010101" pitchFamily="2" charset="-122"/>
                  <a:cs typeface="Arial" panose="020B0604020202020204" pitchFamily="34" charset="0"/>
                </a:endParaRPr>
              </a:p>
              <a:p>
                <a:pPr marL="742950" lvl="1" indent="-285750">
                  <a:lnSpc>
                    <a:spcPts val="2360"/>
                  </a:lnSpc>
                  <a:buFont typeface="Wingdings" pitchFamily="2" charset="2"/>
                  <a:buChar char="§"/>
                </a:pPr>
                <a:r>
                  <a:rPr lang="en-US" sz="1600" dirty="0">
                    <a:effectLst/>
                    <a:latin typeface="Arial" panose="020B0604020202020204" pitchFamily="34" charset="0"/>
                    <a:ea typeface="SimSun" panose="02010600030101010101" pitchFamily="2" charset="-122"/>
                    <a:cs typeface="Arial" panose="020B0604020202020204" pitchFamily="34" charset="0"/>
                  </a:rPr>
                  <a:t>The communication rounds denoted as </a:t>
                </a:r>
                <a14:m>
                  <m:oMath xmlns:m="http://schemas.openxmlformats.org/officeDocument/2006/math">
                    <m:r>
                      <a:rPr lang="en-US" sz="1600" i="1">
                        <a:effectLst/>
                        <a:latin typeface="Cambria Math" panose="02040503050406030204" pitchFamily="18" charset="0"/>
                        <a:ea typeface="SimSun" panose="02010600030101010101" pitchFamily="2" charset="-122"/>
                      </a:rPr>
                      <m:t>𝐶</m:t>
                    </m:r>
                  </m:oMath>
                </a14:m>
                <a:endParaRPr lang="en-US" sz="1600" dirty="0">
                  <a:latin typeface="Arial" panose="020B0604020202020204" pitchFamily="34" charset="0"/>
                  <a:ea typeface="SimSun" panose="02010600030101010101" pitchFamily="2" charset="-122"/>
                  <a:cs typeface="Arial" panose="020B0604020202020204" pitchFamily="34" charset="0"/>
                </a:endParaRPr>
              </a:p>
              <a:p>
                <a:pPr marL="742950" lvl="1" indent="-285750">
                  <a:lnSpc>
                    <a:spcPts val="2360"/>
                  </a:lnSpc>
                  <a:buFont typeface="Wingdings" pitchFamily="2" charset="2"/>
                  <a:buChar char="§"/>
                </a:pPr>
                <a:r>
                  <a:rPr lang="en-US" sz="1600" dirty="0">
                    <a:effectLst/>
                    <a:latin typeface="Arial" panose="020B0604020202020204" pitchFamily="34" charset="0"/>
                    <a:ea typeface="SimSun" panose="02010600030101010101" pitchFamily="2" charset="-122"/>
                    <a:cs typeface="Arial" panose="020B0604020202020204" pitchFamily="34" charset="0"/>
                  </a:rPr>
                  <a:t>The server broadcast </a:t>
                </a:r>
                <a14:m>
                  <m:oMath xmlns:m="http://schemas.openxmlformats.org/officeDocument/2006/math">
                    <m:sSub>
                      <m:sSubPr>
                        <m:ctrlPr>
                          <a:rPr lang="en-US" sz="1600" b="1" i="1" smtClean="0">
                            <a:effectLst/>
                            <a:latin typeface="Cambria Math" panose="02040503050406030204" pitchFamily="18" charset="0"/>
                            <a:ea typeface="SimSun" panose="02010600030101010101" pitchFamily="2" charset="-122"/>
                          </a:rPr>
                        </m:ctrlPr>
                      </m:sSubPr>
                      <m:e>
                        <m:r>
                          <a:rPr lang="en-US" sz="1600" b="1" i="1" smtClean="0">
                            <a:effectLst/>
                            <a:latin typeface="Cambria Math" panose="02040503050406030204" pitchFamily="18" charset="0"/>
                            <a:ea typeface="SimSun" panose="02010600030101010101" pitchFamily="2" charset="-122"/>
                          </a:rPr>
                          <m:t>𝜽</m:t>
                        </m:r>
                      </m:e>
                      <m:sub>
                        <m:r>
                          <a:rPr lang="en-US" sz="1600" b="0" i="1" smtClean="0">
                            <a:effectLst/>
                            <a:latin typeface="Cambria Math" panose="02040503050406030204" pitchFamily="18" charset="0"/>
                            <a:ea typeface="SimSun" panose="02010600030101010101" pitchFamily="2" charset="-122"/>
                          </a:rPr>
                          <m:t>𝑔𝑙𝑜𝑏𝑎𝑙</m:t>
                        </m:r>
                      </m:sub>
                    </m:sSub>
                    <m:r>
                      <a:rPr lang="en-US" sz="1600" b="1" i="1">
                        <a:latin typeface="Cambria Math" panose="02040503050406030204" pitchFamily="18" charset="0"/>
                        <a:ea typeface="SimSun" panose="02010600030101010101" pitchFamily="2" charset="-122"/>
                      </a:rPr>
                      <m:t>=</m:t>
                    </m:r>
                    <m:sSub>
                      <m:sSubPr>
                        <m:ctrlPr>
                          <a:rPr lang="en-US" sz="1600" b="1" i="1" smtClean="0">
                            <a:latin typeface="Cambria Math" panose="02040503050406030204" pitchFamily="18" charset="0"/>
                            <a:ea typeface="SimSun" panose="02010600030101010101" pitchFamily="2" charset="-122"/>
                          </a:rPr>
                        </m:ctrlPr>
                      </m:sSubPr>
                      <m:e>
                        <m:r>
                          <a:rPr lang="en-US" sz="1600" b="1" i="1">
                            <a:latin typeface="Cambria Math" panose="02040503050406030204" pitchFamily="18" charset="0"/>
                            <a:ea typeface="SimSun" panose="02010600030101010101" pitchFamily="2" charset="-122"/>
                          </a:rPr>
                          <m:t>𝜽</m:t>
                        </m:r>
                      </m:e>
                      <m:sub>
                        <m:r>
                          <a:rPr lang="en-US" sz="1600" b="0" i="1" smtClean="0">
                            <a:latin typeface="Cambria Math" panose="02040503050406030204" pitchFamily="18" charset="0"/>
                            <a:ea typeface="SimSun" panose="02010600030101010101" pitchFamily="2" charset="-122"/>
                          </a:rPr>
                          <m:t>𝑘</m:t>
                        </m:r>
                      </m:sub>
                    </m:sSub>
                  </m:oMath>
                </a14:m>
                <a:r>
                  <a:rPr lang="en-US" sz="1600" dirty="0">
                    <a:effectLst/>
                    <a:latin typeface="Arial" panose="020B0604020202020204" pitchFamily="34" charset="0"/>
                    <a:ea typeface="SimSun" panose="02010600030101010101" pitchFamily="2" charset="-122"/>
                    <a:cs typeface="Arial" panose="020B0604020202020204" pitchFamily="34" charset="0"/>
                  </a:rPr>
                  <a:t> to the clients.</a:t>
                </a:r>
              </a:p>
              <a:p>
                <a:pPr marL="742950" lvl="1" indent="-285750">
                  <a:lnSpc>
                    <a:spcPts val="2360"/>
                  </a:lnSpc>
                  <a:buFont typeface="Wingdings" pitchFamily="2" charset="2"/>
                  <a:buChar char="§"/>
                </a:pPr>
                <a:r>
                  <a:rPr lang="en-US" sz="1600" dirty="0">
                    <a:latin typeface="Arial" panose="020B0604020202020204" pitchFamily="34" charset="0"/>
                    <a:ea typeface="SimSun" panose="02010600030101010101" pitchFamily="2" charset="-122"/>
                    <a:cs typeface="Arial" panose="020B0604020202020204" pitchFamily="34" charset="0"/>
                  </a:rPr>
                  <a:t>Each client performs </a:t>
                </a:r>
                <a14:m>
                  <m:oMath xmlns:m="http://schemas.openxmlformats.org/officeDocument/2006/math">
                    <m:r>
                      <a:rPr lang="en-US" sz="1600" i="1" smtClean="0">
                        <a:effectLst/>
                        <a:latin typeface="Cambria Math" panose="02040503050406030204" pitchFamily="18" charset="0"/>
                        <a:ea typeface="SimSun" panose="02010600030101010101" pitchFamily="2" charset="-122"/>
                      </a:rPr>
                      <m:t>𝐸</m:t>
                    </m:r>
                  </m:oMath>
                </a14:m>
                <a:r>
                  <a:rPr lang="en-US" sz="1600" dirty="0">
                    <a:effectLst/>
                    <a:latin typeface="Arial" panose="020B0604020202020204" pitchFamily="34" charset="0"/>
                    <a:ea typeface="SimSun" panose="02010600030101010101" pitchFamily="2" charset="-122"/>
                    <a:cs typeface="Arial" panose="020B0604020202020204" pitchFamily="34" charset="0"/>
                  </a:rPr>
                  <a:t> epochs of local updates. </a:t>
                </a:r>
              </a:p>
              <a:p>
                <a:pPr marL="742950" lvl="1" indent="-285750">
                  <a:lnSpc>
                    <a:spcPts val="2360"/>
                  </a:lnSpc>
                  <a:buFont typeface="Wingdings" pitchFamily="2" charset="2"/>
                  <a:buChar char="§"/>
                </a:pPr>
                <a:r>
                  <a:rPr lang="en-US" sz="1600" dirty="0">
                    <a:latin typeface="Arial" panose="020B0604020202020204" pitchFamily="34" charset="0"/>
                    <a:ea typeface="SimSun" panose="02010600030101010101" pitchFamily="2" charset="-122"/>
                    <a:cs typeface="Arial" panose="020B0604020202020204" pitchFamily="34" charset="0"/>
                  </a:rPr>
                  <a:t>T</a:t>
                </a:r>
                <a:r>
                  <a:rPr lang="en-US" sz="1600" dirty="0">
                    <a:effectLst/>
                    <a:latin typeface="Arial" panose="020B0604020202020204" pitchFamily="34" charset="0"/>
                    <a:ea typeface="SimSun" panose="02010600030101010101" pitchFamily="2" charset="-122"/>
                    <a:cs typeface="Arial" panose="020B0604020202020204" pitchFamily="34" charset="0"/>
                  </a:rPr>
                  <a:t>he updated local model parameter </a:t>
                </a:r>
                <a14:m>
                  <m:oMath xmlns:m="http://schemas.openxmlformats.org/officeDocument/2006/math">
                    <m:sSubSup>
                      <m:sSubSupPr>
                        <m:ctrlPr>
                          <a:rPr lang="en-US" sz="1600" i="1">
                            <a:effectLst/>
                            <a:latin typeface="Cambria Math" panose="02040503050406030204" pitchFamily="18" charset="0"/>
                            <a:ea typeface="SimSun" panose="02010600030101010101" pitchFamily="2" charset="-122"/>
                          </a:rPr>
                        </m:ctrlPr>
                      </m:sSubSupPr>
                      <m:e>
                        <m:r>
                          <a:rPr lang="en-US" sz="1600" b="1" i="1">
                            <a:effectLst/>
                            <a:latin typeface="Cambria Math" panose="02040503050406030204" pitchFamily="18" charset="0"/>
                            <a:ea typeface="SimSun" panose="02010600030101010101" pitchFamily="2" charset="-122"/>
                          </a:rPr>
                          <m:t>𝜽</m:t>
                        </m:r>
                      </m:e>
                      <m:sub>
                        <m:r>
                          <a:rPr lang="en-US" sz="1600" i="1">
                            <a:effectLst/>
                            <a:latin typeface="Cambria Math" panose="02040503050406030204" pitchFamily="18" charset="0"/>
                            <a:ea typeface="SimSun" panose="02010600030101010101" pitchFamily="2" charset="-122"/>
                          </a:rPr>
                          <m:t>𝑘</m:t>
                        </m:r>
                      </m:sub>
                      <m:sup>
                        <m:r>
                          <a:rPr lang="en-US" sz="1600" i="1">
                            <a:effectLst/>
                            <a:latin typeface="Cambria Math" panose="02040503050406030204" pitchFamily="18" charset="0"/>
                            <a:ea typeface="SimSun" panose="02010600030101010101" pitchFamily="2" charset="-122"/>
                          </a:rPr>
                          <m:t>(</m:t>
                        </m:r>
                        <m:d>
                          <m:dPr>
                            <m:ctrlPr>
                              <a:rPr lang="en-US" sz="1600" i="1">
                                <a:effectLst/>
                                <a:latin typeface="Cambria Math" panose="02040503050406030204" pitchFamily="18" charset="0"/>
                                <a:ea typeface="SimSun" panose="02010600030101010101" pitchFamily="2" charset="-122"/>
                              </a:rPr>
                            </m:ctrlPr>
                          </m:dPr>
                          <m:e>
                            <m:r>
                              <a:rPr lang="en-US" sz="1600" i="1">
                                <a:effectLst/>
                                <a:latin typeface="Cambria Math" panose="02040503050406030204" pitchFamily="18" charset="0"/>
                                <a:ea typeface="SimSun" panose="02010600030101010101" pitchFamily="2" charset="-122"/>
                              </a:rPr>
                              <m:t>𝑐</m:t>
                            </m:r>
                            <m:r>
                              <a:rPr lang="en-US" sz="1600" i="1">
                                <a:effectLst/>
                                <a:latin typeface="Cambria Math" panose="02040503050406030204" pitchFamily="18" charset="0"/>
                                <a:ea typeface="SimSun" panose="02010600030101010101" pitchFamily="2" charset="-122"/>
                              </a:rPr>
                              <m:t>+1</m:t>
                            </m:r>
                          </m:e>
                        </m:d>
                        <m:r>
                          <a:rPr lang="en-US" sz="1600" i="1">
                            <a:effectLst/>
                            <a:latin typeface="Cambria Math" panose="02040503050406030204" pitchFamily="18" charset="0"/>
                            <a:ea typeface="SimSun" panose="02010600030101010101" pitchFamily="2" charset="-122"/>
                          </a:rPr>
                          <m:t>𝐸</m:t>
                        </m:r>
                        <m:r>
                          <a:rPr lang="en-US" sz="1600" i="1">
                            <a:effectLst/>
                            <a:latin typeface="Cambria Math" panose="02040503050406030204" pitchFamily="18" charset="0"/>
                            <a:ea typeface="SimSun" panose="02010600030101010101" pitchFamily="2" charset="-122"/>
                          </a:rPr>
                          <m:t>)</m:t>
                        </m:r>
                      </m:sup>
                    </m:sSubSup>
                  </m:oMath>
                </a14:m>
                <a:r>
                  <a:rPr lang="en-US" sz="1600" dirty="0">
                    <a:effectLst/>
                    <a:latin typeface="Arial" panose="020B0604020202020204" pitchFamily="34" charset="0"/>
                    <a:ea typeface="SimSun" panose="02010600030101010101" pitchFamily="2" charset="-122"/>
                    <a:cs typeface="Arial" panose="020B0604020202020204" pitchFamily="34" charset="0"/>
                  </a:rPr>
                  <a:t>where </a:t>
                </a:r>
                <a14:m>
                  <m:oMath xmlns:m="http://schemas.openxmlformats.org/officeDocument/2006/math">
                    <m:sSup>
                      <m:sSupPr>
                        <m:ctrlPr>
                          <a:rPr lang="en-US" sz="1600" i="1">
                            <a:effectLst/>
                            <a:latin typeface="Cambria Math" panose="02040503050406030204" pitchFamily="18" charset="0"/>
                            <a:ea typeface="SimSun" panose="02010600030101010101" pitchFamily="2" charset="-122"/>
                          </a:rPr>
                        </m:ctrlPr>
                      </m:sSupPr>
                      <m:e>
                        <m:d>
                          <m:dPr>
                            <m:ctrlPr>
                              <a:rPr lang="en-US" sz="1600" i="1">
                                <a:effectLst/>
                                <a:latin typeface="Cambria Math" panose="02040503050406030204" pitchFamily="18" charset="0"/>
                                <a:ea typeface="SimSun" panose="02010600030101010101" pitchFamily="2" charset="-122"/>
                              </a:rPr>
                            </m:ctrlPr>
                          </m:dPr>
                          <m:e>
                            <m:r>
                              <a:rPr lang="en-US" sz="1600" i="1">
                                <a:effectLst/>
                                <a:latin typeface="Cambria Math" panose="02040503050406030204" pitchFamily="18" charset="0"/>
                                <a:ea typeface="SimSun" panose="02010600030101010101" pitchFamily="2" charset="-122"/>
                              </a:rPr>
                              <m:t>𝑐</m:t>
                            </m:r>
                            <m:r>
                              <a:rPr lang="en-US" sz="1600" i="1">
                                <a:effectLst/>
                                <a:latin typeface="Cambria Math" panose="02040503050406030204" pitchFamily="18" charset="0"/>
                                <a:ea typeface="SimSun" panose="02010600030101010101" pitchFamily="2" charset="-122"/>
                              </a:rPr>
                              <m:t>+1</m:t>
                            </m:r>
                          </m:e>
                        </m:d>
                      </m:e>
                      <m:sup>
                        <m:r>
                          <a:rPr lang="en-US" sz="1600" i="1">
                            <a:effectLst/>
                            <a:latin typeface="Cambria Math" panose="02040503050406030204" pitchFamily="18" charset="0"/>
                            <a:ea typeface="SimSun" panose="02010600030101010101" pitchFamily="2" charset="-122"/>
                          </a:rPr>
                          <m:t>𝑡h</m:t>
                        </m:r>
                      </m:sup>
                    </m:sSup>
                  </m:oMath>
                </a14:m>
                <a:r>
                  <a:rPr lang="en-US" sz="1600" dirty="0">
                    <a:effectLst/>
                    <a:latin typeface="Arial" panose="020B0604020202020204" pitchFamily="34" charset="0"/>
                    <a:ea typeface="SimSun" panose="02010600030101010101" pitchFamily="2" charset="-122"/>
                    <a:cs typeface="Arial" panose="020B0604020202020204" pitchFamily="34" charset="0"/>
                  </a:rPr>
                  <a:t> </a:t>
                </a:r>
                <a:r>
                  <a:rPr lang="en-US" sz="1600" dirty="0">
                    <a:latin typeface="Arial" panose="020B0604020202020204" pitchFamily="34" charset="0"/>
                    <a:cs typeface="Arial" panose="020B0604020202020204" pitchFamily="34" charset="0"/>
                  </a:rPr>
                  <a:t>represents the current communication round </a:t>
                </a:r>
                <a14:m>
                  <m:oMath xmlns:m="http://schemas.openxmlformats.org/officeDocument/2006/math">
                    <m:r>
                      <a:rPr lang="en-US" sz="1600" i="1">
                        <a:latin typeface="Cambria Math" panose="02040503050406030204" pitchFamily="18" charset="0"/>
                        <a:ea typeface="SimSun" panose="02010600030101010101" pitchFamily="2" charset="-122"/>
                      </a:rPr>
                      <m:t>𝐶</m:t>
                    </m:r>
                  </m:oMath>
                </a14:m>
                <a:r>
                  <a:rPr lang="en-US" sz="1600" dirty="0">
                    <a:latin typeface="Arial" panose="020B0604020202020204" pitchFamily="34" charset="0"/>
                    <a:cs typeface="Arial" panose="020B0604020202020204" pitchFamily="34" charset="0"/>
                  </a:rPr>
                  <a:t> and </a:t>
                </a:r>
                <a14:m>
                  <m:oMath xmlns:m="http://schemas.openxmlformats.org/officeDocument/2006/math">
                    <m:r>
                      <a:rPr lang="en-US" sz="1600" i="1">
                        <a:latin typeface="Cambria Math" panose="02040503050406030204" pitchFamily="18" charset="0"/>
                        <a:ea typeface="SimSun" panose="02010600030101010101" pitchFamily="2" charset="-122"/>
                      </a:rPr>
                      <m:t>𝐸</m:t>
                    </m:r>
                  </m:oMath>
                </a14:m>
                <a:r>
                  <a:rPr lang="en-US" sz="1600" dirty="0">
                    <a:latin typeface="Arial" panose="020B0604020202020204" pitchFamily="34" charset="0"/>
                    <a:cs typeface="Arial" panose="020B0604020202020204" pitchFamily="34" charset="0"/>
                  </a:rPr>
                  <a:t> denotes the number of local update epochs.</a:t>
                </a:r>
                <a:endParaRPr lang="en-US" sz="1600" dirty="0">
                  <a:effectLst/>
                  <a:latin typeface="Arial" panose="020B0604020202020204" pitchFamily="34" charset="0"/>
                  <a:ea typeface="SimSun" panose="02010600030101010101" pitchFamily="2" charset="-122"/>
                  <a:cs typeface="Arial" panose="020B0604020202020204" pitchFamily="34" charset="0"/>
                </a:endParaRPr>
              </a:p>
            </p:txBody>
          </p:sp>
        </mc:Choice>
        <mc:Fallback>
          <p:sp>
            <p:nvSpPr>
              <p:cNvPr id="25" name="TextBox 24">
                <a:extLst>
                  <a:ext uri="{FF2B5EF4-FFF2-40B4-BE49-F238E27FC236}">
                    <a16:creationId xmlns:a16="http://schemas.microsoft.com/office/drawing/2014/main" id="{F9733F5C-41DE-9101-B7F2-2731464CC606}"/>
                  </a:ext>
                </a:extLst>
              </p:cNvPr>
              <p:cNvSpPr txBox="1">
                <a:spLocks noRot="1" noChangeAspect="1" noMove="1" noResize="1" noEditPoints="1" noAdjustHandles="1" noChangeArrowheads="1" noChangeShapeType="1" noTextEdit="1"/>
              </p:cNvSpPr>
              <p:nvPr/>
            </p:nvSpPr>
            <p:spPr>
              <a:xfrm>
                <a:off x="7839643" y="1173921"/>
                <a:ext cx="3547593" cy="4678717"/>
              </a:xfrm>
              <a:prstGeom prst="rect">
                <a:avLst/>
              </a:prstGeom>
              <a:blipFill>
                <a:blip r:embed="rId3"/>
                <a:stretch>
                  <a:fillRect l="-687" b="-913"/>
                </a:stretch>
              </a:blipFill>
            </p:spPr>
            <p:txBody>
              <a:bodyPr/>
              <a:lstStyle/>
              <a:p>
                <a:r>
                  <a:rPr lang="zh-CN" altLang="en-US">
                    <a:noFill/>
                  </a:rPr>
                  <a:t> </a:t>
                </a:r>
              </a:p>
            </p:txBody>
          </p:sp>
        </mc:Fallback>
      </mc:AlternateContent>
      <p:sp>
        <p:nvSpPr>
          <p:cNvPr id="33" name="TextBox 32">
            <a:extLst>
              <a:ext uri="{FF2B5EF4-FFF2-40B4-BE49-F238E27FC236}">
                <a16:creationId xmlns:a16="http://schemas.microsoft.com/office/drawing/2014/main" id="{A329C8DE-E168-AE19-82BB-90E260EDB5C0}"/>
              </a:ext>
            </a:extLst>
          </p:cNvPr>
          <p:cNvSpPr txBox="1"/>
          <p:nvPr/>
        </p:nvSpPr>
        <p:spPr>
          <a:xfrm>
            <a:off x="11152396" y="6126741"/>
            <a:ext cx="469681" cy="584775"/>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2/10</a:t>
            </a:r>
          </a:p>
        </p:txBody>
      </p:sp>
      <p:pic>
        <p:nvPicPr>
          <p:cNvPr id="34" name="Picture 33">
            <a:extLst>
              <a:ext uri="{FF2B5EF4-FFF2-40B4-BE49-F238E27FC236}">
                <a16:creationId xmlns:a16="http://schemas.microsoft.com/office/drawing/2014/main" id="{247FF194-FC33-A780-62A0-5413B28C35A8}"/>
              </a:ext>
            </a:extLst>
          </p:cNvPr>
          <p:cNvPicPr>
            <a:picLocks noChangeAspect="1"/>
          </p:cNvPicPr>
          <p:nvPr/>
        </p:nvPicPr>
        <p:blipFill rotWithShape="1">
          <a:blip r:embed="rId4">
            <a:extLst>
              <a:ext uri="{28A0092B-C50C-407E-A947-70E740481C1C}">
                <a14:useLocalDpi xmlns:a14="http://schemas.microsoft.com/office/drawing/2010/main" val="0"/>
              </a:ext>
            </a:extLst>
          </a:blip>
          <a:srcRect l="5087" t="18601" r="9098" b="33004"/>
          <a:stretch/>
        </p:blipFill>
        <p:spPr>
          <a:xfrm>
            <a:off x="259460" y="646331"/>
            <a:ext cx="7192008" cy="5733898"/>
          </a:xfrm>
          <a:prstGeom prst="rect">
            <a:avLst/>
          </a:prstGeom>
        </p:spPr>
      </p:pic>
    </p:spTree>
    <p:extLst>
      <p:ext uri="{BB962C8B-B14F-4D97-AF65-F5344CB8AC3E}">
        <p14:creationId xmlns:p14="http://schemas.microsoft.com/office/powerpoint/2010/main" val="97841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4415-1E0A-968B-3084-226374A3C1FD}"/>
              </a:ext>
            </a:extLst>
          </p:cNvPr>
          <p:cNvSpPr>
            <a:spLocks noGrp="1"/>
          </p:cNvSpPr>
          <p:nvPr>
            <p:ph type="title"/>
          </p:nvPr>
        </p:nvSpPr>
        <p:spPr>
          <a:xfrm>
            <a:off x="565266" y="536731"/>
            <a:ext cx="9210303" cy="426784"/>
          </a:xfrm>
        </p:spPr>
        <p:txBody>
          <a:bodyPr>
            <a:normAutofit fontScale="90000"/>
          </a:bodyPr>
          <a:lstStyle/>
          <a:p>
            <a:r>
              <a:rPr lang="en-US" dirty="0"/>
              <a:t>Demographic Statistics of Liver Transplant </a:t>
            </a:r>
          </a:p>
        </p:txBody>
      </p:sp>
      <p:sp>
        <p:nvSpPr>
          <p:cNvPr id="4" name="Slide Number Placeholder 3">
            <a:extLst>
              <a:ext uri="{FF2B5EF4-FFF2-40B4-BE49-F238E27FC236}">
                <a16:creationId xmlns:a16="http://schemas.microsoft.com/office/drawing/2014/main" id="{A49496B1-7A35-8F8F-A1C4-41BAF90BA036}"/>
              </a:ext>
            </a:extLst>
          </p:cNvPr>
          <p:cNvSpPr>
            <a:spLocks noGrp="1"/>
          </p:cNvSpPr>
          <p:nvPr>
            <p:ph type="sldNum" sz="quarter" idx="4"/>
          </p:nvPr>
        </p:nvSpPr>
        <p:spPr/>
        <p:txBody>
          <a:bodyPr/>
          <a:lstStyle/>
          <a:p>
            <a:fld id="{42C32FFB-F9AE-46F0-A233-A2E628258990}" type="slidenum">
              <a:rPr lang="en-US" smtClean="0"/>
              <a:pPr/>
              <a:t>39</a:t>
            </a:fld>
            <a:endParaRPr lang="en-US" sz="1333"/>
          </a:p>
        </p:txBody>
      </p:sp>
      <p:pic>
        <p:nvPicPr>
          <p:cNvPr id="7" name="Picture 6">
            <a:extLst>
              <a:ext uri="{FF2B5EF4-FFF2-40B4-BE49-F238E27FC236}">
                <a16:creationId xmlns:a16="http://schemas.microsoft.com/office/drawing/2014/main" id="{1DB9ADD1-CA75-E3B2-BF03-3835807CBD4F}"/>
              </a:ext>
            </a:extLst>
          </p:cNvPr>
          <p:cNvPicPr>
            <a:picLocks noChangeAspect="1"/>
          </p:cNvPicPr>
          <p:nvPr/>
        </p:nvPicPr>
        <p:blipFill>
          <a:blip r:embed="rId2"/>
          <a:stretch>
            <a:fillRect/>
          </a:stretch>
        </p:blipFill>
        <p:spPr>
          <a:xfrm>
            <a:off x="318322" y="1495835"/>
            <a:ext cx="5733461" cy="3448100"/>
          </a:xfrm>
          <a:prstGeom prst="rect">
            <a:avLst/>
          </a:prstGeom>
        </p:spPr>
      </p:pic>
      <p:pic>
        <p:nvPicPr>
          <p:cNvPr id="9" name="Picture 8">
            <a:extLst>
              <a:ext uri="{FF2B5EF4-FFF2-40B4-BE49-F238E27FC236}">
                <a16:creationId xmlns:a16="http://schemas.microsoft.com/office/drawing/2014/main" id="{6051F120-CDCA-E523-D795-B0D28BE8B477}"/>
              </a:ext>
            </a:extLst>
          </p:cNvPr>
          <p:cNvPicPr>
            <a:picLocks noChangeAspect="1"/>
          </p:cNvPicPr>
          <p:nvPr/>
        </p:nvPicPr>
        <p:blipFill>
          <a:blip r:embed="rId3"/>
          <a:stretch>
            <a:fillRect/>
          </a:stretch>
        </p:blipFill>
        <p:spPr>
          <a:xfrm>
            <a:off x="6140219" y="1492775"/>
            <a:ext cx="5733461" cy="3440077"/>
          </a:xfrm>
          <a:prstGeom prst="rect">
            <a:avLst/>
          </a:prstGeom>
        </p:spPr>
      </p:pic>
      <p:sp>
        <p:nvSpPr>
          <p:cNvPr id="3" name="Content Placeholder 2">
            <a:extLst>
              <a:ext uri="{FF2B5EF4-FFF2-40B4-BE49-F238E27FC236}">
                <a16:creationId xmlns:a16="http://schemas.microsoft.com/office/drawing/2014/main" id="{57811A2F-CF62-2A5D-0849-CC4247FB9010}"/>
              </a:ext>
            </a:extLst>
          </p:cNvPr>
          <p:cNvSpPr>
            <a:spLocks noGrp="1"/>
          </p:cNvSpPr>
          <p:nvPr>
            <p:ph sz="quarter" idx="12"/>
          </p:nvPr>
        </p:nvSpPr>
        <p:spPr>
          <a:xfrm>
            <a:off x="1495292" y="4935381"/>
            <a:ext cx="4239083" cy="426784"/>
          </a:xfrm>
        </p:spPr>
        <p:txBody>
          <a:bodyPr>
            <a:normAutofit fontScale="92500"/>
          </a:bodyPr>
          <a:lstStyle/>
          <a:p>
            <a:r>
              <a:rPr lang="en-US" sz="2133" dirty="0"/>
              <a:t>Demographic statistics by gender</a:t>
            </a:r>
          </a:p>
        </p:txBody>
      </p:sp>
      <p:sp>
        <p:nvSpPr>
          <p:cNvPr id="6" name="Content Placeholder 2">
            <a:extLst>
              <a:ext uri="{FF2B5EF4-FFF2-40B4-BE49-F238E27FC236}">
                <a16:creationId xmlns:a16="http://schemas.microsoft.com/office/drawing/2014/main" id="{7F30B702-C766-06E0-4881-9C7E2AB3360D}"/>
              </a:ext>
            </a:extLst>
          </p:cNvPr>
          <p:cNvSpPr txBox="1">
            <a:spLocks/>
          </p:cNvSpPr>
          <p:nvPr/>
        </p:nvSpPr>
        <p:spPr bwMode="auto">
          <a:xfrm>
            <a:off x="7298546" y="4914717"/>
            <a:ext cx="387056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Demographic statistics by race</a:t>
            </a:r>
          </a:p>
        </p:txBody>
      </p:sp>
      <p:sp>
        <p:nvSpPr>
          <p:cNvPr id="8" name="Content Placeholder 2">
            <a:extLst>
              <a:ext uri="{FF2B5EF4-FFF2-40B4-BE49-F238E27FC236}">
                <a16:creationId xmlns:a16="http://schemas.microsoft.com/office/drawing/2014/main" id="{FA46A837-AD8C-B5B9-260B-866797E843BD}"/>
              </a:ext>
            </a:extLst>
          </p:cNvPr>
          <p:cNvSpPr txBox="1">
            <a:spLocks/>
          </p:cNvSpPr>
          <p:nvPr/>
        </p:nvSpPr>
        <p:spPr bwMode="auto">
          <a:xfrm>
            <a:off x="1263535" y="5570584"/>
            <a:ext cx="9781592" cy="75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i="1" kern="0" dirty="0"/>
              <a:t>Observation:</a:t>
            </a:r>
            <a:r>
              <a:rPr lang="en-US" sz="2133" kern="0" dirty="0"/>
              <a:t> There exist </a:t>
            </a:r>
            <a:r>
              <a:rPr lang="en-US" sz="2133" b="1" kern="0" dirty="0"/>
              <a:t>difference</a:t>
            </a:r>
            <a:r>
              <a:rPr lang="en-US" sz="2133" kern="0" dirty="0"/>
              <a:t> in population size and average MELD score across both genders and races.</a:t>
            </a:r>
          </a:p>
        </p:txBody>
      </p:sp>
    </p:spTree>
    <p:extLst>
      <p:ext uri="{BB962C8B-B14F-4D97-AF65-F5344CB8AC3E}">
        <p14:creationId xmlns:p14="http://schemas.microsoft.com/office/powerpoint/2010/main" val="297306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display of banana bunches in the produce section of a grocery store Stock  Photo - Alamy">
            <a:extLst>
              <a:ext uri="{FF2B5EF4-FFF2-40B4-BE49-F238E27FC236}">
                <a16:creationId xmlns:a16="http://schemas.microsoft.com/office/drawing/2014/main" id="{8D77E054-0312-17ED-F5C5-5D9E08BE4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030415"/>
            <a:ext cx="9042400" cy="58275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7CB21-F5E7-4C17-AB38-2F3518C7AF0B}"/>
              </a:ext>
            </a:extLst>
          </p:cNvPr>
          <p:cNvSpPr>
            <a:spLocks noGrp="1"/>
          </p:cNvSpPr>
          <p:nvPr>
            <p:ph type="title"/>
          </p:nvPr>
        </p:nvSpPr>
        <p:spPr>
          <a:xfrm>
            <a:off x="503768" y="264013"/>
            <a:ext cx="11184465" cy="574516"/>
          </a:xfrm>
        </p:spPr>
        <p:txBody>
          <a:bodyPr>
            <a:normAutofit fontScale="90000"/>
          </a:bodyPr>
          <a:lstStyle/>
          <a:p>
            <a:r>
              <a:rPr lang="en-US" dirty="0"/>
              <a:t>What do you see?</a:t>
            </a:r>
          </a:p>
        </p:txBody>
      </p:sp>
      <p:sp>
        <p:nvSpPr>
          <p:cNvPr id="3" name="Slide Number Placeholder 2">
            <a:extLst>
              <a:ext uri="{FF2B5EF4-FFF2-40B4-BE49-F238E27FC236}">
                <a16:creationId xmlns:a16="http://schemas.microsoft.com/office/drawing/2014/main" id="{3496609A-C119-0D02-B195-821AC3EAB2AF}"/>
              </a:ext>
            </a:extLst>
          </p:cNvPr>
          <p:cNvSpPr>
            <a:spLocks noGrp="1"/>
          </p:cNvSpPr>
          <p:nvPr>
            <p:ph type="sldNum" sz="quarter" idx="12"/>
          </p:nvPr>
        </p:nvSpPr>
        <p:spPr/>
        <p:txBody>
          <a:bodyPr/>
          <a:lstStyle/>
          <a:p>
            <a:fld id="{38D2745D-0E60-4561-A7E7-B8CAA75BBD9D}" type="slidenum">
              <a:rPr lang="zh-CN" altLang="en-US" smtClean="0"/>
              <a:t>4</a:t>
            </a:fld>
            <a:endParaRPr lang="zh-CN" altLang="en-US"/>
          </a:p>
        </p:txBody>
      </p:sp>
    </p:spTree>
    <p:extLst>
      <p:ext uri="{BB962C8B-B14F-4D97-AF65-F5344CB8AC3E}">
        <p14:creationId xmlns:p14="http://schemas.microsoft.com/office/powerpoint/2010/main" val="27242553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4415-1E0A-968B-3084-226374A3C1FD}"/>
              </a:ext>
            </a:extLst>
          </p:cNvPr>
          <p:cNvSpPr>
            <a:spLocks noGrp="1"/>
          </p:cNvSpPr>
          <p:nvPr>
            <p:ph type="title"/>
          </p:nvPr>
        </p:nvSpPr>
        <p:spPr>
          <a:xfrm>
            <a:off x="730307" y="536731"/>
            <a:ext cx="9045261" cy="426784"/>
          </a:xfrm>
        </p:spPr>
        <p:txBody>
          <a:bodyPr>
            <a:normAutofit fontScale="90000"/>
          </a:bodyPr>
          <a:lstStyle/>
          <a:p>
            <a:r>
              <a:rPr lang="en-US" dirty="0"/>
              <a:t>Statistical Metrics in Liver Transplant</a:t>
            </a:r>
          </a:p>
        </p:txBody>
      </p:sp>
      <p:sp>
        <p:nvSpPr>
          <p:cNvPr id="4" name="Slide Number Placeholder 3">
            <a:extLst>
              <a:ext uri="{FF2B5EF4-FFF2-40B4-BE49-F238E27FC236}">
                <a16:creationId xmlns:a16="http://schemas.microsoft.com/office/drawing/2014/main" id="{A49496B1-7A35-8F8F-A1C4-41BAF90BA036}"/>
              </a:ext>
            </a:extLst>
          </p:cNvPr>
          <p:cNvSpPr>
            <a:spLocks noGrp="1"/>
          </p:cNvSpPr>
          <p:nvPr>
            <p:ph type="sldNum" sz="quarter" idx="4"/>
          </p:nvPr>
        </p:nvSpPr>
        <p:spPr/>
        <p:txBody>
          <a:bodyPr/>
          <a:lstStyle/>
          <a:p>
            <a:fld id="{42C32FFB-F9AE-46F0-A233-A2E628258990}" type="slidenum">
              <a:rPr lang="en-US" smtClean="0"/>
              <a:pPr/>
              <a:t>40</a:t>
            </a:fld>
            <a:endParaRPr lang="en-US" sz="1333"/>
          </a:p>
        </p:txBody>
      </p:sp>
      <p:sp>
        <p:nvSpPr>
          <p:cNvPr id="24" name="Content Placeholder 2">
            <a:extLst>
              <a:ext uri="{FF2B5EF4-FFF2-40B4-BE49-F238E27FC236}">
                <a16:creationId xmlns:a16="http://schemas.microsoft.com/office/drawing/2014/main" id="{E12C8A7E-92E7-30E8-4D2C-5DB0E60D04DD}"/>
              </a:ext>
            </a:extLst>
          </p:cNvPr>
          <p:cNvSpPr>
            <a:spLocks noGrp="1"/>
          </p:cNvSpPr>
          <p:nvPr>
            <p:ph sz="quarter" idx="12"/>
          </p:nvPr>
        </p:nvSpPr>
        <p:spPr>
          <a:xfrm>
            <a:off x="1020011" y="1339777"/>
            <a:ext cx="7328411" cy="426784"/>
          </a:xfrm>
        </p:spPr>
        <p:txBody>
          <a:bodyPr>
            <a:normAutofit fontScale="92500"/>
          </a:bodyPr>
          <a:lstStyle/>
          <a:p>
            <a:r>
              <a:rPr lang="en-US" sz="2133" dirty="0"/>
              <a:t>Define </a:t>
            </a:r>
            <a:r>
              <a:rPr lang="en-US" sz="2133" b="1" dirty="0"/>
              <a:t>two statistical metrics</a:t>
            </a:r>
            <a:r>
              <a:rPr lang="en-US" sz="2133" dirty="0"/>
              <a:t> for liver transplant as follows:</a:t>
            </a:r>
          </a:p>
        </p:txBody>
      </p:sp>
      <p:cxnSp>
        <p:nvCxnSpPr>
          <p:cNvPr id="25" name="Straight Connector 24">
            <a:extLst>
              <a:ext uri="{FF2B5EF4-FFF2-40B4-BE49-F238E27FC236}">
                <a16:creationId xmlns:a16="http://schemas.microsoft.com/office/drawing/2014/main" id="{0CD56D2C-1D45-FD3C-4603-748190D89FBC}"/>
              </a:ext>
            </a:extLst>
          </p:cNvPr>
          <p:cNvCxnSpPr>
            <a:cxnSpLocks/>
          </p:cNvCxnSpPr>
          <p:nvPr/>
        </p:nvCxnSpPr>
        <p:spPr bwMode="auto">
          <a:xfrm>
            <a:off x="6076271" y="1952537"/>
            <a:ext cx="0" cy="4184792"/>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7" name="Content Placeholder 2">
            <a:extLst>
              <a:ext uri="{FF2B5EF4-FFF2-40B4-BE49-F238E27FC236}">
                <a16:creationId xmlns:a16="http://schemas.microsoft.com/office/drawing/2014/main" id="{8D5A70EA-6ED8-B6BC-1E13-F575B469E140}"/>
              </a:ext>
            </a:extLst>
          </p:cNvPr>
          <p:cNvSpPr txBox="1">
            <a:spLocks/>
          </p:cNvSpPr>
          <p:nvPr/>
        </p:nvSpPr>
        <p:spPr bwMode="auto">
          <a:xfrm>
            <a:off x="1245542" y="2196003"/>
            <a:ext cx="3560599"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kern="0" dirty="0"/>
              <a:t>ORR</a:t>
            </a:r>
            <a:r>
              <a:rPr lang="en-US" sz="2133" kern="0" dirty="0"/>
              <a:t>: Organ Receiving Rate</a:t>
            </a:r>
          </a:p>
        </p:txBody>
      </p:sp>
      <p:sp>
        <p:nvSpPr>
          <p:cNvPr id="28" name="Content Placeholder 2">
            <a:extLst>
              <a:ext uri="{FF2B5EF4-FFF2-40B4-BE49-F238E27FC236}">
                <a16:creationId xmlns:a16="http://schemas.microsoft.com/office/drawing/2014/main" id="{B1B63344-E0CE-FDCC-9C17-5E4D9C559ED2}"/>
              </a:ext>
            </a:extLst>
          </p:cNvPr>
          <p:cNvSpPr txBox="1">
            <a:spLocks/>
          </p:cNvSpPr>
          <p:nvPr/>
        </p:nvSpPr>
        <p:spPr bwMode="auto">
          <a:xfrm>
            <a:off x="7092583" y="2200041"/>
            <a:ext cx="3560599"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kern="0" dirty="0"/>
              <a:t>GFR</a:t>
            </a:r>
            <a:r>
              <a:rPr lang="en-US" sz="2133" kern="0" dirty="0"/>
              <a:t>: Graft Failure Rate</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F5A4102-AE6A-DE19-1E3C-744A21AA7E29}"/>
                  </a:ext>
                </a:extLst>
              </p:cNvPr>
              <p:cNvSpPr txBox="1"/>
              <p:nvPr/>
            </p:nvSpPr>
            <p:spPr>
              <a:xfrm>
                <a:off x="2281814" y="2941933"/>
                <a:ext cx="1285801"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33">
                          <a:latin typeface="Cambria Math" panose="02040503050406030204" pitchFamily="18" charset="0"/>
                        </a:rPr>
                        <m:t>ORR</m:t>
                      </m:r>
                      <m:r>
                        <a:rPr lang="en-US" sz="2133" i="1">
                          <a:latin typeface="Cambria Math" panose="02040503050406030204" pitchFamily="18" charset="0"/>
                        </a:rPr>
                        <m:t>=</m:t>
                      </m:r>
                      <m:f>
                        <m:fPr>
                          <m:ctrlPr>
                            <a:rPr lang="en-US" sz="2133" i="1">
                              <a:latin typeface="Cambria Math" panose="02040503050406030204" pitchFamily="18" charset="0"/>
                            </a:rPr>
                          </m:ctrlPr>
                        </m:fPr>
                        <m:num>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𝑟</m:t>
                              </m:r>
                            </m:sub>
                          </m:sSub>
                        </m:num>
                        <m:den>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𝑤</m:t>
                              </m:r>
                            </m:sub>
                          </m:sSub>
                        </m:den>
                      </m:f>
                    </m:oMath>
                  </m:oMathPara>
                </a14:m>
                <a:endParaRPr lang="en-US" sz="2400" dirty="0"/>
              </a:p>
            </p:txBody>
          </p:sp>
        </mc:Choice>
        <mc:Fallback>
          <p:sp>
            <p:nvSpPr>
              <p:cNvPr id="29" name="TextBox 28">
                <a:extLst>
                  <a:ext uri="{FF2B5EF4-FFF2-40B4-BE49-F238E27FC236}">
                    <a16:creationId xmlns:a16="http://schemas.microsoft.com/office/drawing/2014/main" id="{BF5A4102-AE6A-DE19-1E3C-744A21AA7E29}"/>
                  </a:ext>
                </a:extLst>
              </p:cNvPr>
              <p:cNvSpPr txBox="1">
                <a:spLocks noRot="1" noChangeAspect="1" noMove="1" noResize="1" noEditPoints="1" noAdjustHandles="1" noChangeArrowheads="1" noChangeShapeType="1" noTextEdit="1"/>
              </p:cNvSpPr>
              <p:nvPr/>
            </p:nvSpPr>
            <p:spPr>
              <a:xfrm>
                <a:off x="2281814" y="2941933"/>
                <a:ext cx="1285801" cy="61786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DDC7E02C-036E-EDBD-69A1-D1B7DC42B092}"/>
                  </a:ext>
                </a:extLst>
              </p:cNvPr>
              <p:cNvSpPr txBox="1"/>
              <p:nvPr/>
            </p:nvSpPr>
            <p:spPr>
              <a:xfrm>
                <a:off x="8568640" y="2948221"/>
                <a:ext cx="1195712" cy="6256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33">
                          <a:latin typeface="Cambria Math" panose="02040503050406030204" pitchFamily="18" charset="0"/>
                        </a:rPr>
                        <m:t>GFR</m:t>
                      </m:r>
                      <m:r>
                        <a:rPr lang="en-US" sz="2133" i="1">
                          <a:latin typeface="Cambria Math" panose="02040503050406030204" pitchFamily="18" charset="0"/>
                        </a:rPr>
                        <m:t>=</m:t>
                      </m:r>
                      <m:f>
                        <m:fPr>
                          <m:ctrlPr>
                            <a:rPr lang="en-US" sz="2133" i="1">
                              <a:latin typeface="Cambria Math" panose="02040503050406030204" pitchFamily="18" charset="0"/>
                            </a:rPr>
                          </m:ctrlPr>
                        </m:fPr>
                        <m:num>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𝑓</m:t>
                              </m:r>
                            </m:sub>
                          </m:sSub>
                        </m:num>
                        <m:den>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𝑟</m:t>
                              </m:r>
                            </m:sub>
                          </m:sSub>
                        </m:den>
                      </m:f>
                    </m:oMath>
                  </m:oMathPara>
                </a14:m>
                <a:endParaRPr lang="en-US" sz="2400" dirty="0"/>
              </a:p>
            </p:txBody>
          </p:sp>
        </mc:Choice>
        <mc:Fallback>
          <p:sp>
            <p:nvSpPr>
              <p:cNvPr id="30" name="TextBox 29">
                <a:extLst>
                  <a:ext uri="{FF2B5EF4-FFF2-40B4-BE49-F238E27FC236}">
                    <a16:creationId xmlns:a16="http://schemas.microsoft.com/office/drawing/2014/main" id="{DDC7E02C-036E-EDBD-69A1-D1B7DC42B092}"/>
                  </a:ext>
                </a:extLst>
              </p:cNvPr>
              <p:cNvSpPr txBox="1">
                <a:spLocks noRot="1" noChangeAspect="1" noMove="1" noResize="1" noEditPoints="1" noAdjustHandles="1" noChangeArrowheads="1" noChangeShapeType="1" noTextEdit="1"/>
              </p:cNvSpPr>
              <p:nvPr/>
            </p:nvSpPr>
            <p:spPr>
              <a:xfrm>
                <a:off x="8568640" y="2948221"/>
                <a:ext cx="1195712" cy="6256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Content Placeholder 2">
                <a:extLst>
                  <a:ext uri="{FF2B5EF4-FFF2-40B4-BE49-F238E27FC236}">
                    <a16:creationId xmlns:a16="http://schemas.microsoft.com/office/drawing/2014/main" id="{3B863064-021F-42ED-EE2C-A017394AD770}"/>
                  </a:ext>
                </a:extLst>
              </p:cNvPr>
              <p:cNvSpPr txBox="1">
                <a:spLocks/>
              </p:cNvSpPr>
              <p:nvPr/>
            </p:nvSpPr>
            <p:spPr bwMode="auto">
              <a:xfrm>
                <a:off x="198314" y="3816075"/>
                <a:ext cx="5455388" cy="581472"/>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𝑟</m:t>
                        </m:r>
                      </m:sub>
                    </m:sSub>
                    <m:r>
                      <a:rPr lang="en-US" sz="2133" i="1">
                        <a:latin typeface="Cambria Math" panose="02040503050406030204" pitchFamily="18" charset="0"/>
                      </a:rPr>
                      <m:t> </m:t>
                    </m:r>
                  </m:oMath>
                </a14:m>
                <a:r>
                  <a:rPr lang="en-US" sz="1600" kern="0" dirty="0"/>
                  <a:t>: Number of patients who receive the transplant.</a:t>
                </a:r>
              </a:p>
            </p:txBody>
          </p:sp>
        </mc:Choice>
        <mc:Fallback>
          <p:sp>
            <p:nvSpPr>
              <p:cNvPr id="39" name="Content Placeholder 2">
                <a:extLst>
                  <a:ext uri="{FF2B5EF4-FFF2-40B4-BE49-F238E27FC236}">
                    <a16:creationId xmlns:a16="http://schemas.microsoft.com/office/drawing/2014/main" id="{3B863064-021F-42ED-EE2C-A017394AD770}"/>
                  </a:ext>
                </a:extLst>
              </p:cNvPr>
              <p:cNvSpPr txBox="1">
                <a:spLocks noRot="1" noChangeAspect="1" noMove="1" noResize="1" noEditPoints="1" noAdjustHandles="1" noChangeArrowheads="1" noChangeShapeType="1" noTextEdit="1"/>
              </p:cNvSpPr>
              <p:nvPr/>
            </p:nvSpPr>
            <p:spPr bwMode="auto">
              <a:xfrm>
                <a:off x="198314" y="3816075"/>
                <a:ext cx="5455388" cy="581472"/>
              </a:xfrm>
              <a:prstGeom prst="rect">
                <a:avLst/>
              </a:prstGeom>
              <a:blipFill>
                <a:blip r:embed="rId4"/>
                <a:stretch>
                  <a:fillRect l="-123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Content Placeholder 2">
                <a:extLst>
                  <a:ext uri="{FF2B5EF4-FFF2-40B4-BE49-F238E27FC236}">
                    <a16:creationId xmlns:a16="http://schemas.microsoft.com/office/drawing/2014/main" id="{252E2737-1917-10F9-8DEA-36252B52553A}"/>
                  </a:ext>
                </a:extLst>
              </p:cNvPr>
              <p:cNvSpPr txBox="1">
                <a:spLocks/>
              </p:cNvSpPr>
              <p:nvPr/>
            </p:nvSpPr>
            <p:spPr bwMode="auto">
              <a:xfrm>
                <a:off x="176573" y="4257153"/>
                <a:ext cx="5733443" cy="581472"/>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𝑤</m:t>
                        </m:r>
                      </m:sub>
                    </m:sSub>
                    <m:r>
                      <a:rPr lang="en-US" sz="2133" i="1">
                        <a:latin typeface="Cambria Math" panose="02040503050406030204" pitchFamily="18" charset="0"/>
                      </a:rPr>
                      <m:t> </m:t>
                    </m:r>
                  </m:oMath>
                </a14:m>
                <a:r>
                  <a:rPr lang="en-US" sz="1600" kern="0" dirty="0"/>
                  <a:t>: Number of patients who are registered on the waiting list.</a:t>
                </a:r>
              </a:p>
            </p:txBody>
          </p:sp>
        </mc:Choice>
        <mc:Fallback>
          <p:sp>
            <p:nvSpPr>
              <p:cNvPr id="41" name="Content Placeholder 2">
                <a:extLst>
                  <a:ext uri="{FF2B5EF4-FFF2-40B4-BE49-F238E27FC236}">
                    <a16:creationId xmlns:a16="http://schemas.microsoft.com/office/drawing/2014/main" id="{252E2737-1917-10F9-8DEA-36252B52553A}"/>
                  </a:ext>
                </a:extLst>
              </p:cNvPr>
              <p:cNvSpPr txBox="1">
                <a:spLocks noRot="1" noChangeAspect="1" noMove="1" noResize="1" noEditPoints="1" noAdjustHandles="1" noChangeArrowheads="1" noChangeShapeType="1" noTextEdit="1"/>
              </p:cNvSpPr>
              <p:nvPr/>
            </p:nvSpPr>
            <p:spPr bwMode="auto">
              <a:xfrm>
                <a:off x="176573" y="4257153"/>
                <a:ext cx="5733443" cy="581472"/>
              </a:xfrm>
              <a:prstGeom prst="rect">
                <a:avLst/>
              </a:prstGeom>
              <a:blipFill>
                <a:blip r:embed="rId5"/>
                <a:stretch>
                  <a:fillRect l="-117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7" name="Graphic 46" descr="Open hand outline">
            <a:extLst>
              <a:ext uri="{FF2B5EF4-FFF2-40B4-BE49-F238E27FC236}">
                <a16:creationId xmlns:a16="http://schemas.microsoft.com/office/drawing/2014/main" id="{38E6040D-1B22-CD48-20ED-DFA6080141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64" y="1901151"/>
            <a:ext cx="961667" cy="961667"/>
          </a:xfrm>
          <a:prstGeom prst="rect">
            <a:avLst/>
          </a:prstGeom>
        </p:spPr>
      </p:pic>
      <p:pic>
        <p:nvPicPr>
          <p:cNvPr id="53" name="Graphic 52" descr="Clipboard Partially Crossed outline">
            <a:extLst>
              <a:ext uri="{FF2B5EF4-FFF2-40B4-BE49-F238E27FC236}">
                <a16:creationId xmlns:a16="http://schemas.microsoft.com/office/drawing/2014/main" id="{5B949437-F31E-E719-A879-3F864870F2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7314" y="1931874"/>
            <a:ext cx="897535" cy="897535"/>
          </a:xfrm>
          <a:prstGeom prst="rect">
            <a:avLst/>
          </a:prstGeom>
        </p:spPr>
      </p:pic>
      <mc:AlternateContent xmlns:mc="http://schemas.openxmlformats.org/markup-compatibility/2006">
        <mc:Choice xmlns:a14="http://schemas.microsoft.com/office/drawing/2010/main" Requires="a14">
          <p:sp>
            <p:nvSpPr>
              <p:cNvPr id="54" name="Content Placeholder 2">
                <a:extLst>
                  <a:ext uri="{FF2B5EF4-FFF2-40B4-BE49-F238E27FC236}">
                    <a16:creationId xmlns:a16="http://schemas.microsoft.com/office/drawing/2014/main" id="{C5A7E27D-9727-9E1E-EB74-ACFF47897142}"/>
                  </a:ext>
                </a:extLst>
              </p:cNvPr>
              <p:cNvSpPr txBox="1">
                <a:spLocks/>
              </p:cNvSpPr>
              <p:nvPr/>
            </p:nvSpPr>
            <p:spPr bwMode="auto">
              <a:xfrm>
                <a:off x="6395280" y="4223901"/>
                <a:ext cx="4837989" cy="42678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𝑟</m:t>
                        </m:r>
                      </m:sub>
                    </m:sSub>
                    <m:r>
                      <a:rPr lang="en-US" sz="2133" i="1">
                        <a:latin typeface="Cambria Math" panose="02040503050406030204" pitchFamily="18" charset="0"/>
                      </a:rPr>
                      <m:t> </m:t>
                    </m:r>
                  </m:oMath>
                </a14:m>
                <a:r>
                  <a:rPr lang="en-US" sz="1600" kern="0" dirty="0"/>
                  <a:t>:Number of patients who receive the transplant.</a:t>
                </a:r>
              </a:p>
            </p:txBody>
          </p:sp>
        </mc:Choice>
        <mc:Fallback>
          <p:sp>
            <p:nvSpPr>
              <p:cNvPr id="54" name="Content Placeholder 2">
                <a:extLst>
                  <a:ext uri="{FF2B5EF4-FFF2-40B4-BE49-F238E27FC236}">
                    <a16:creationId xmlns:a16="http://schemas.microsoft.com/office/drawing/2014/main" id="{C5A7E27D-9727-9E1E-EB74-ACFF47897142}"/>
                  </a:ext>
                </a:extLst>
              </p:cNvPr>
              <p:cNvSpPr txBox="1">
                <a:spLocks noRot="1" noChangeAspect="1" noMove="1" noResize="1" noEditPoints="1" noAdjustHandles="1" noChangeArrowheads="1" noChangeShapeType="1" noTextEdit="1"/>
              </p:cNvSpPr>
              <p:nvPr/>
            </p:nvSpPr>
            <p:spPr bwMode="auto">
              <a:xfrm>
                <a:off x="6395280" y="4223901"/>
                <a:ext cx="4837989" cy="426784"/>
              </a:xfrm>
              <a:prstGeom prst="rect">
                <a:avLst/>
              </a:prstGeom>
              <a:blipFill>
                <a:blip r:embed="rId10"/>
                <a:stretch>
                  <a:fillRect l="-1385" b="-1429"/>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Content Placeholder 2">
                <a:extLst>
                  <a:ext uri="{FF2B5EF4-FFF2-40B4-BE49-F238E27FC236}">
                    <a16:creationId xmlns:a16="http://schemas.microsoft.com/office/drawing/2014/main" id="{7B4E91D3-B57F-AC0B-C7BB-713E4059CE73}"/>
                  </a:ext>
                </a:extLst>
              </p:cNvPr>
              <p:cNvSpPr txBox="1">
                <a:spLocks/>
              </p:cNvSpPr>
              <p:nvPr/>
            </p:nvSpPr>
            <p:spPr bwMode="auto">
              <a:xfrm>
                <a:off x="6395280" y="3810743"/>
                <a:ext cx="4494229" cy="426784"/>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𝑛</m:t>
                        </m:r>
                      </m:e>
                      <m:sub>
                        <m:r>
                          <a:rPr lang="en-US" sz="2133" i="1">
                            <a:latin typeface="Cambria Math" panose="02040503050406030204" pitchFamily="18" charset="0"/>
                          </a:rPr>
                          <m:t>𝑓</m:t>
                        </m:r>
                      </m:sub>
                    </m:sSub>
                    <m:r>
                      <a:rPr lang="en-US" sz="2133" i="1">
                        <a:latin typeface="Cambria Math" panose="02040503050406030204" pitchFamily="18" charset="0"/>
                      </a:rPr>
                      <m:t> </m:t>
                    </m:r>
                  </m:oMath>
                </a14:m>
                <a:r>
                  <a:rPr lang="en-US" sz="1600" kern="0" dirty="0"/>
                  <a:t>:Number of patients suffer from graft failure.</a:t>
                </a:r>
              </a:p>
            </p:txBody>
          </p:sp>
        </mc:Choice>
        <mc:Fallback>
          <p:sp>
            <p:nvSpPr>
              <p:cNvPr id="56" name="Content Placeholder 2">
                <a:extLst>
                  <a:ext uri="{FF2B5EF4-FFF2-40B4-BE49-F238E27FC236}">
                    <a16:creationId xmlns:a16="http://schemas.microsoft.com/office/drawing/2014/main" id="{7B4E91D3-B57F-AC0B-C7BB-713E4059CE73}"/>
                  </a:ext>
                </a:extLst>
              </p:cNvPr>
              <p:cNvSpPr txBox="1">
                <a:spLocks noRot="1" noChangeAspect="1" noMove="1" noResize="1" noEditPoints="1" noAdjustHandles="1" noChangeArrowheads="1" noChangeShapeType="1" noTextEdit="1"/>
              </p:cNvSpPr>
              <p:nvPr/>
            </p:nvSpPr>
            <p:spPr bwMode="auto">
              <a:xfrm>
                <a:off x="6395280" y="3810743"/>
                <a:ext cx="4494229" cy="426784"/>
              </a:xfrm>
              <a:prstGeom prst="rect">
                <a:avLst/>
              </a:prstGeom>
              <a:blipFill>
                <a:blip r:embed="rId11"/>
                <a:stretch>
                  <a:fillRect l="-1493" b="-4286"/>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Content Placeholder 2">
            <a:extLst>
              <a:ext uri="{FF2B5EF4-FFF2-40B4-BE49-F238E27FC236}">
                <a16:creationId xmlns:a16="http://schemas.microsoft.com/office/drawing/2014/main" id="{C8BB03E6-6783-9D0F-0752-2F70EB3E439A}"/>
              </a:ext>
            </a:extLst>
          </p:cNvPr>
          <p:cNvSpPr txBox="1">
            <a:spLocks/>
          </p:cNvSpPr>
          <p:nvPr/>
        </p:nvSpPr>
        <p:spPr bwMode="auto">
          <a:xfrm>
            <a:off x="908501" y="5365099"/>
            <a:ext cx="75389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ORR </a:t>
            </a:r>
          </a:p>
        </p:txBody>
      </p:sp>
      <p:cxnSp>
        <p:nvCxnSpPr>
          <p:cNvPr id="23" name="Straight Arrow Connector 22">
            <a:extLst>
              <a:ext uri="{FF2B5EF4-FFF2-40B4-BE49-F238E27FC236}">
                <a16:creationId xmlns:a16="http://schemas.microsoft.com/office/drawing/2014/main" id="{DB7999B7-46FF-777F-6B37-C26C414E94A8}"/>
              </a:ext>
            </a:extLst>
          </p:cNvPr>
          <p:cNvCxnSpPr/>
          <p:nvPr/>
        </p:nvCxnSpPr>
        <p:spPr bwMode="auto">
          <a:xfrm flipV="1">
            <a:off x="1594904" y="5176926"/>
            <a:ext cx="0" cy="640972"/>
          </a:xfrm>
          <a:prstGeom prst="straightConnector1">
            <a:avLst/>
          </a:prstGeom>
          <a:solidFill>
            <a:schemeClr val="accent1"/>
          </a:solidFill>
          <a:ln w="25400" cap="flat" cmpd="sng" algn="ctr">
            <a:solidFill>
              <a:srgbClr val="0070C0"/>
            </a:solidFill>
            <a:prstDash val="solid"/>
            <a:round/>
            <a:headEnd type="none" w="med" len="med"/>
            <a:tailEnd type="triangle"/>
          </a:ln>
          <a:effectLst/>
        </p:spPr>
      </p:cxnSp>
      <p:sp>
        <p:nvSpPr>
          <p:cNvPr id="26" name="Content Placeholder 2">
            <a:extLst>
              <a:ext uri="{FF2B5EF4-FFF2-40B4-BE49-F238E27FC236}">
                <a16:creationId xmlns:a16="http://schemas.microsoft.com/office/drawing/2014/main" id="{A843FE59-FA39-E5C6-8B08-25C30031AE66}"/>
              </a:ext>
            </a:extLst>
          </p:cNvPr>
          <p:cNvSpPr txBox="1">
            <a:spLocks/>
          </p:cNvSpPr>
          <p:nvPr/>
        </p:nvSpPr>
        <p:spPr bwMode="auto">
          <a:xfrm>
            <a:off x="1645772" y="5348321"/>
            <a:ext cx="3284131"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,chance of receiving a liver</a:t>
            </a:r>
          </a:p>
        </p:txBody>
      </p:sp>
      <p:cxnSp>
        <p:nvCxnSpPr>
          <p:cNvPr id="31" name="Straight Arrow Connector 30">
            <a:extLst>
              <a:ext uri="{FF2B5EF4-FFF2-40B4-BE49-F238E27FC236}">
                <a16:creationId xmlns:a16="http://schemas.microsoft.com/office/drawing/2014/main" id="{2A47B423-B9A1-8740-635B-963D41C86512}"/>
              </a:ext>
            </a:extLst>
          </p:cNvPr>
          <p:cNvCxnSpPr/>
          <p:nvPr/>
        </p:nvCxnSpPr>
        <p:spPr bwMode="auto">
          <a:xfrm flipV="1">
            <a:off x="4928596" y="5166041"/>
            <a:ext cx="0" cy="640972"/>
          </a:xfrm>
          <a:prstGeom prst="straightConnector1">
            <a:avLst/>
          </a:prstGeom>
          <a:solidFill>
            <a:schemeClr val="accent1"/>
          </a:solidFill>
          <a:ln w="25400" cap="flat" cmpd="sng" algn="ctr">
            <a:solidFill>
              <a:srgbClr val="0070C0"/>
            </a:solidFill>
            <a:prstDash val="solid"/>
            <a:round/>
            <a:headEnd type="none" w="med" len="med"/>
            <a:tailEnd type="triangle"/>
          </a:ln>
          <a:effectLst/>
        </p:spPr>
      </p:cxnSp>
      <p:sp>
        <p:nvSpPr>
          <p:cNvPr id="34" name="Content Placeholder 2">
            <a:extLst>
              <a:ext uri="{FF2B5EF4-FFF2-40B4-BE49-F238E27FC236}">
                <a16:creationId xmlns:a16="http://schemas.microsoft.com/office/drawing/2014/main" id="{332F3B0E-4B5D-AC39-25FA-5346633D2F04}"/>
              </a:ext>
            </a:extLst>
          </p:cNvPr>
          <p:cNvSpPr txBox="1">
            <a:spLocks/>
          </p:cNvSpPr>
          <p:nvPr/>
        </p:nvSpPr>
        <p:spPr bwMode="auto">
          <a:xfrm>
            <a:off x="7114139" y="5387852"/>
            <a:ext cx="589060"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GFR </a:t>
            </a:r>
          </a:p>
        </p:txBody>
      </p:sp>
      <p:cxnSp>
        <p:nvCxnSpPr>
          <p:cNvPr id="35" name="Straight Arrow Connector 34">
            <a:extLst>
              <a:ext uri="{FF2B5EF4-FFF2-40B4-BE49-F238E27FC236}">
                <a16:creationId xmlns:a16="http://schemas.microsoft.com/office/drawing/2014/main" id="{512B7E61-03CB-D6D0-3BB2-B5477B611B5A}"/>
              </a:ext>
            </a:extLst>
          </p:cNvPr>
          <p:cNvCxnSpPr>
            <a:cxnSpLocks/>
          </p:cNvCxnSpPr>
          <p:nvPr/>
        </p:nvCxnSpPr>
        <p:spPr bwMode="auto">
          <a:xfrm flipV="1">
            <a:off x="7778772" y="5199679"/>
            <a:ext cx="0" cy="640972"/>
          </a:xfrm>
          <a:prstGeom prst="straightConnector1">
            <a:avLst/>
          </a:prstGeom>
          <a:solidFill>
            <a:schemeClr val="accent1"/>
          </a:solidFill>
          <a:ln w="25400" cap="flat" cmpd="sng" algn="ctr">
            <a:solidFill>
              <a:srgbClr val="0070C0"/>
            </a:solidFill>
            <a:prstDash val="solid"/>
            <a:round/>
            <a:headEnd type="none" w="med" len="med"/>
            <a:tailEnd type="triangle"/>
          </a:ln>
          <a:effectLst/>
        </p:spPr>
      </p:cxnSp>
      <p:sp>
        <p:nvSpPr>
          <p:cNvPr id="38" name="Content Placeholder 2">
            <a:extLst>
              <a:ext uri="{FF2B5EF4-FFF2-40B4-BE49-F238E27FC236}">
                <a16:creationId xmlns:a16="http://schemas.microsoft.com/office/drawing/2014/main" id="{B86B0479-AB99-02F7-F2F0-DA3D78A7214C}"/>
              </a:ext>
            </a:extLst>
          </p:cNvPr>
          <p:cNvSpPr txBox="1">
            <a:spLocks/>
          </p:cNvSpPr>
          <p:nvPr/>
        </p:nvSpPr>
        <p:spPr bwMode="auto">
          <a:xfrm>
            <a:off x="7851410" y="5371075"/>
            <a:ext cx="353504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,chance of graft failure </a:t>
            </a:r>
          </a:p>
        </p:txBody>
      </p:sp>
      <p:cxnSp>
        <p:nvCxnSpPr>
          <p:cNvPr id="40" name="Straight Arrow Connector 39">
            <a:extLst>
              <a:ext uri="{FF2B5EF4-FFF2-40B4-BE49-F238E27FC236}">
                <a16:creationId xmlns:a16="http://schemas.microsoft.com/office/drawing/2014/main" id="{6DEAA41F-F613-D18D-723C-51BA8B22AED1}"/>
              </a:ext>
            </a:extLst>
          </p:cNvPr>
          <p:cNvCxnSpPr>
            <a:cxnSpLocks/>
          </p:cNvCxnSpPr>
          <p:nvPr/>
        </p:nvCxnSpPr>
        <p:spPr bwMode="auto">
          <a:xfrm flipV="1">
            <a:off x="10631617" y="5188794"/>
            <a:ext cx="0" cy="640972"/>
          </a:xfrm>
          <a:prstGeom prst="straightConnector1">
            <a:avLst/>
          </a:prstGeom>
          <a:solidFill>
            <a:schemeClr val="accent1"/>
          </a:solidFill>
          <a:ln w="25400" cap="flat" cmpd="sng" algn="ctr">
            <a:solidFill>
              <a:srgbClr val="0070C0"/>
            </a:solidFill>
            <a:prstDash val="solid"/>
            <a:round/>
            <a:headEnd type="none" w="med" len="med"/>
            <a:tailEnd type="triangle"/>
          </a:ln>
          <a:effectLst/>
        </p:spPr>
      </p:cxnSp>
      <p:sp>
        <p:nvSpPr>
          <p:cNvPr id="42" name="Rectangle 41">
            <a:extLst>
              <a:ext uri="{FF2B5EF4-FFF2-40B4-BE49-F238E27FC236}">
                <a16:creationId xmlns:a16="http://schemas.microsoft.com/office/drawing/2014/main" id="{36116F13-C4AB-AA6E-2933-4D05A500865F}"/>
              </a:ext>
            </a:extLst>
          </p:cNvPr>
          <p:cNvSpPr/>
          <p:nvPr/>
        </p:nvSpPr>
        <p:spPr>
          <a:xfrm>
            <a:off x="116164" y="2879596"/>
            <a:ext cx="5733440" cy="1857433"/>
          </a:xfrm>
          <a:prstGeom prst="rect">
            <a:avLst/>
          </a:prstGeom>
          <a:noFill/>
          <a:ln>
            <a:solidFill>
              <a:schemeClr val="bg1">
                <a:lumMod val="50000"/>
              </a:schemeClr>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43" name="Rectangle 42">
            <a:extLst>
              <a:ext uri="{FF2B5EF4-FFF2-40B4-BE49-F238E27FC236}">
                <a16:creationId xmlns:a16="http://schemas.microsoft.com/office/drawing/2014/main" id="{7AA04FDC-0C3B-17AB-D6CF-BB96E2BAEBD3}"/>
              </a:ext>
            </a:extLst>
          </p:cNvPr>
          <p:cNvSpPr/>
          <p:nvPr/>
        </p:nvSpPr>
        <p:spPr>
          <a:xfrm>
            <a:off x="6302939" y="2879596"/>
            <a:ext cx="5733440" cy="1857433"/>
          </a:xfrm>
          <a:prstGeom prst="rect">
            <a:avLst/>
          </a:prstGeom>
          <a:noFill/>
          <a:ln>
            <a:solidFill>
              <a:schemeClr val="bg1">
                <a:lumMod val="50000"/>
              </a:schemeClr>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Tree>
    <p:extLst>
      <p:ext uri="{BB962C8B-B14F-4D97-AF65-F5344CB8AC3E}">
        <p14:creationId xmlns:p14="http://schemas.microsoft.com/office/powerpoint/2010/main" val="252982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1074-6971-F9F7-8D75-80E472EB4BAF}"/>
              </a:ext>
            </a:extLst>
          </p:cNvPr>
          <p:cNvSpPr>
            <a:spLocks noGrp="1"/>
          </p:cNvSpPr>
          <p:nvPr>
            <p:ph type="title"/>
          </p:nvPr>
        </p:nvSpPr>
        <p:spPr>
          <a:xfrm>
            <a:off x="576349" y="536731"/>
            <a:ext cx="9199219" cy="426784"/>
          </a:xfrm>
        </p:spPr>
        <p:txBody>
          <a:bodyPr>
            <a:normAutofit fontScale="90000"/>
          </a:bodyPr>
          <a:lstStyle/>
          <a:p>
            <a:r>
              <a:rPr lang="en-US" dirty="0"/>
              <a:t>Machine Learning (ML) for Liver Transplant</a:t>
            </a:r>
          </a:p>
        </p:txBody>
      </p:sp>
      <p:sp>
        <p:nvSpPr>
          <p:cNvPr id="4" name="Slide Number Placeholder 3">
            <a:extLst>
              <a:ext uri="{FF2B5EF4-FFF2-40B4-BE49-F238E27FC236}">
                <a16:creationId xmlns:a16="http://schemas.microsoft.com/office/drawing/2014/main" id="{ACF12917-13CF-B38D-14B8-10F4BDAEE7B4}"/>
              </a:ext>
            </a:extLst>
          </p:cNvPr>
          <p:cNvSpPr>
            <a:spLocks noGrp="1"/>
          </p:cNvSpPr>
          <p:nvPr>
            <p:ph type="sldNum" sz="quarter" idx="4"/>
          </p:nvPr>
        </p:nvSpPr>
        <p:spPr/>
        <p:txBody>
          <a:bodyPr/>
          <a:lstStyle/>
          <a:p>
            <a:fld id="{42C32FFB-F9AE-46F0-A233-A2E628258990}" type="slidenum">
              <a:rPr lang="en-US" smtClean="0"/>
              <a:pPr/>
              <a:t>41</a:t>
            </a:fld>
            <a:endParaRPr lang="en-US" sz="1333"/>
          </a:p>
        </p:txBody>
      </p:sp>
      <p:sp>
        <p:nvSpPr>
          <p:cNvPr id="8" name="Rectangle 7">
            <a:extLst>
              <a:ext uri="{FF2B5EF4-FFF2-40B4-BE49-F238E27FC236}">
                <a16:creationId xmlns:a16="http://schemas.microsoft.com/office/drawing/2014/main" id="{D67D0766-9D65-88B1-846A-358A841D5489}"/>
              </a:ext>
            </a:extLst>
          </p:cNvPr>
          <p:cNvSpPr/>
          <p:nvPr/>
        </p:nvSpPr>
        <p:spPr>
          <a:xfrm>
            <a:off x="367782" y="2042245"/>
            <a:ext cx="1510229" cy="615553"/>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Patient/donor features</a:t>
            </a:r>
          </a:p>
        </p:txBody>
      </p:sp>
      <p:sp>
        <p:nvSpPr>
          <p:cNvPr id="13" name="Rectangle 12">
            <a:extLst>
              <a:ext uri="{FF2B5EF4-FFF2-40B4-BE49-F238E27FC236}">
                <a16:creationId xmlns:a16="http://schemas.microsoft.com/office/drawing/2014/main" id="{7F7F0A42-49F0-6C92-71B5-8F82AA9BC763}"/>
              </a:ext>
            </a:extLst>
          </p:cNvPr>
          <p:cNvSpPr/>
          <p:nvPr/>
        </p:nvSpPr>
        <p:spPr>
          <a:xfrm>
            <a:off x="2556649" y="2128249"/>
            <a:ext cx="1565335" cy="459579"/>
          </a:xfrm>
          <a:prstGeom prst="rect">
            <a:avLst/>
          </a:prstGeom>
          <a:solidFill>
            <a:srgbClr val="CB333B"/>
          </a:solidFill>
          <a:ln>
            <a:solidFill>
              <a:srgbClr val="CB333B"/>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ML model</a:t>
            </a:r>
          </a:p>
        </p:txBody>
      </p:sp>
      <p:cxnSp>
        <p:nvCxnSpPr>
          <p:cNvPr id="22" name="Straight Arrow Connector 21">
            <a:extLst>
              <a:ext uri="{FF2B5EF4-FFF2-40B4-BE49-F238E27FC236}">
                <a16:creationId xmlns:a16="http://schemas.microsoft.com/office/drawing/2014/main" id="{D6C5BC89-AA4C-D81E-0BBA-AC702AB790AF}"/>
              </a:ext>
            </a:extLst>
          </p:cNvPr>
          <p:cNvCxnSpPr>
            <a:cxnSpLocks/>
            <a:stCxn id="8" idx="3"/>
            <a:endCxn id="13" idx="1"/>
          </p:cNvCxnSpPr>
          <p:nvPr/>
        </p:nvCxnSpPr>
        <p:spPr bwMode="auto">
          <a:xfrm>
            <a:off x="1878011" y="2350022"/>
            <a:ext cx="678637" cy="801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Rectangle 25">
            <a:extLst>
              <a:ext uri="{FF2B5EF4-FFF2-40B4-BE49-F238E27FC236}">
                <a16:creationId xmlns:a16="http://schemas.microsoft.com/office/drawing/2014/main" id="{7A24EAB0-666B-D79B-273E-7AB83906C35E}"/>
              </a:ext>
            </a:extLst>
          </p:cNvPr>
          <p:cNvSpPr/>
          <p:nvPr/>
        </p:nvSpPr>
        <p:spPr>
          <a:xfrm>
            <a:off x="7807085" y="2150544"/>
            <a:ext cx="1713428" cy="42620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Doctor</a:t>
            </a:r>
          </a:p>
        </p:txBody>
      </p:sp>
      <p:cxnSp>
        <p:nvCxnSpPr>
          <p:cNvPr id="28" name="Straight Arrow Connector 27">
            <a:extLst>
              <a:ext uri="{FF2B5EF4-FFF2-40B4-BE49-F238E27FC236}">
                <a16:creationId xmlns:a16="http://schemas.microsoft.com/office/drawing/2014/main" id="{A84B68C7-F5A1-AA37-A4DD-4083D512EDCF}"/>
              </a:ext>
            </a:extLst>
          </p:cNvPr>
          <p:cNvCxnSpPr>
            <a:cxnSpLocks/>
            <a:stCxn id="13" idx="3"/>
            <a:endCxn id="40" idx="1"/>
          </p:cNvCxnSpPr>
          <p:nvPr/>
        </p:nvCxnSpPr>
        <p:spPr bwMode="auto">
          <a:xfrm flipV="1">
            <a:off x="4121983" y="1744550"/>
            <a:ext cx="951627" cy="61348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Content Placeholder 2">
            <a:extLst>
              <a:ext uri="{FF2B5EF4-FFF2-40B4-BE49-F238E27FC236}">
                <a16:creationId xmlns:a16="http://schemas.microsoft.com/office/drawing/2014/main" id="{09A659AF-E0A3-9CFA-BE03-E2BA3D826FD9}"/>
              </a:ext>
            </a:extLst>
          </p:cNvPr>
          <p:cNvSpPr txBox="1">
            <a:spLocks/>
          </p:cNvSpPr>
          <p:nvPr/>
        </p:nvSpPr>
        <p:spPr bwMode="auto">
          <a:xfrm>
            <a:off x="4003808" y="4239352"/>
            <a:ext cx="3853029"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ML assisted allocation process</a:t>
            </a:r>
          </a:p>
        </p:txBody>
      </p:sp>
      <p:sp>
        <p:nvSpPr>
          <p:cNvPr id="36" name="TextBox 35">
            <a:extLst>
              <a:ext uri="{FF2B5EF4-FFF2-40B4-BE49-F238E27FC236}">
                <a16:creationId xmlns:a16="http://schemas.microsoft.com/office/drawing/2014/main" id="{F04F2BB7-15AC-CA94-E32B-066343FC140B}"/>
              </a:ext>
            </a:extLst>
          </p:cNvPr>
          <p:cNvSpPr txBox="1"/>
          <p:nvPr/>
        </p:nvSpPr>
        <p:spPr>
          <a:xfrm>
            <a:off x="212611" y="4771276"/>
            <a:ext cx="11979389" cy="1405256"/>
          </a:xfrm>
          <a:prstGeom prst="rect">
            <a:avLst/>
          </a:prstGeom>
          <a:noFill/>
        </p:spPr>
        <p:txBody>
          <a:bodyPr wrap="square" rtlCol="0">
            <a:spAutoFit/>
          </a:bodyPr>
          <a:lstStyle/>
          <a:p>
            <a:r>
              <a:rPr lang="en-US" sz="2133" dirty="0"/>
              <a:t>Advantages of ML method compared to MELD-score based method:</a:t>
            </a:r>
          </a:p>
          <a:p>
            <a:pPr marL="609585" indent="-609585">
              <a:buAutoNum type="arabicPeriod"/>
            </a:pPr>
            <a:r>
              <a:rPr lang="en-US" sz="2133" dirty="0"/>
              <a:t>Supporting various medical criterions, like survival rate, post transplant rejection, etc.</a:t>
            </a:r>
          </a:p>
          <a:p>
            <a:pPr marL="609585" indent="-609585">
              <a:buAutoNum type="arabicPeriod"/>
            </a:pPr>
            <a:r>
              <a:rPr lang="en-US" sz="2133" dirty="0"/>
              <a:t>Higher predict</a:t>
            </a:r>
            <a:r>
              <a:rPr lang="en-US" altLang="zh-CN" sz="2133" dirty="0"/>
              <a:t>ion</a:t>
            </a:r>
            <a:r>
              <a:rPr lang="en-US" sz="2133" dirty="0"/>
              <a:t> accuracy with ML model.</a:t>
            </a:r>
          </a:p>
          <a:p>
            <a:pPr marL="609585" indent="-609585">
              <a:buAutoNum type="arabicPeriod"/>
            </a:pPr>
            <a:r>
              <a:rPr lang="en-US" sz="2133" dirty="0"/>
              <a:t>Flexible with tuning hyper-parameters, which can be adapted with different data distribution.</a:t>
            </a:r>
          </a:p>
        </p:txBody>
      </p:sp>
      <p:sp>
        <p:nvSpPr>
          <p:cNvPr id="40" name="Rectangle 39">
            <a:extLst>
              <a:ext uri="{FF2B5EF4-FFF2-40B4-BE49-F238E27FC236}">
                <a16:creationId xmlns:a16="http://schemas.microsoft.com/office/drawing/2014/main" id="{8F39438A-C813-C557-23EF-4EAD3142AB82}"/>
              </a:ext>
            </a:extLst>
          </p:cNvPr>
          <p:cNvSpPr/>
          <p:nvPr/>
        </p:nvSpPr>
        <p:spPr>
          <a:xfrm>
            <a:off x="5073610" y="1531449"/>
            <a:ext cx="1713428" cy="42620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Post-transplant survival rate</a:t>
            </a:r>
          </a:p>
        </p:txBody>
      </p:sp>
      <p:sp>
        <p:nvSpPr>
          <p:cNvPr id="42" name="Rectangle 41">
            <a:extLst>
              <a:ext uri="{FF2B5EF4-FFF2-40B4-BE49-F238E27FC236}">
                <a16:creationId xmlns:a16="http://schemas.microsoft.com/office/drawing/2014/main" id="{792A98A6-6826-69DF-00EC-8758F7D7EBC4}"/>
              </a:ext>
            </a:extLst>
          </p:cNvPr>
          <p:cNvSpPr/>
          <p:nvPr/>
        </p:nvSpPr>
        <p:spPr>
          <a:xfrm>
            <a:off x="5073610" y="2130205"/>
            <a:ext cx="1713428" cy="42620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altLang="zh-CN" sz="1600" dirty="0">
                <a:solidFill>
                  <a:srgbClr val="FFFFFF"/>
                </a:solidFill>
                <a:cs typeface="Roboto Regular"/>
              </a:rPr>
              <a:t>Chance of rejection</a:t>
            </a:r>
            <a:endParaRPr lang="en-US" sz="1600" dirty="0">
              <a:solidFill>
                <a:srgbClr val="FFFFFF"/>
              </a:solidFill>
              <a:cs typeface="Roboto Regular"/>
            </a:endParaRPr>
          </a:p>
        </p:txBody>
      </p:sp>
      <p:sp>
        <p:nvSpPr>
          <p:cNvPr id="43" name="Rectangle 42">
            <a:extLst>
              <a:ext uri="{FF2B5EF4-FFF2-40B4-BE49-F238E27FC236}">
                <a16:creationId xmlns:a16="http://schemas.microsoft.com/office/drawing/2014/main" id="{F6A88D27-8FB6-82D1-4427-3DB6CBB9AF92}"/>
              </a:ext>
            </a:extLst>
          </p:cNvPr>
          <p:cNvSpPr/>
          <p:nvPr/>
        </p:nvSpPr>
        <p:spPr>
          <a:xfrm>
            <a:off x="5073610" y="2706212"/>
            <a:ext cx="1713428" cy="42620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altLang="zh-CN" sz="1600" dirty="0">
                <a:solidFill>
                  <a:srgbClr val="FFFFFF"/>
                </a:solidFill>
                <a:cs typeface="Roboto Regular"/>
              </a:rPr>
              <a:t>Graft failure</a:t>
            </a:r>
            <a:endParaRPr lang="en-US" sz="1600" dirty="0">
              <a:solidFill>
                <a:srgbClr val="FFFFFF"/>
              </a:solidFill>
              <a:cs typeface="Roboto Regular"/>
            </a:endParaRPr>
          </a:p>
        </p:txBody>
      </p:sp>
      <p:cxnSp>
        <p:nvCxnSpPr>
          <p:cNvPr id="44" name="Straight Arrow Connector 43">
            <a:extLst>
              <a:ext uri="{FF2B5EF4-FFF2-40B4-BE49-F238E27FC236}">
                <a16:creationId xmlns:a16="http://schemas.microsoft.com/office/drawing/2014/main" id="{9F39EB1E-02E2-FA7B-8270-96B4312E5653}"/>
              </a:ext>
            </a:extLst>
          </p:cNvPr>
          <p:cNvCxnSpPr>
            <a:cxnSpLocks/>
            <a:stCxn id="13" idx="3"/>
            <a:endCxn id="42" idx="1"/>
          </p:cNvCxnSpPr>
          <p:nvPr/>
        </p:nvCxnSpPr>
        <p:spPr bwMode="auto">
          <a:xfrm flipV="1">
            <a:off x="4121983" y="2343306"/>
            <a:ext cx="951627" cy="147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C5A40942-5CD5-9BF3-9CB5-F835978A97C8}"/>
              </a:ext>
            </a:extLst>
          </p:cNvPr>
          <p:cNvCxnSpPr>
            <a:cxnSpLocks/>
            <a:stCxn id="13" idx="3"/>
            <a:endCxn id="43" idx="1"/>
          </p:cNvCxnSpPr>
          <p:nvPr/>
        </p:nvCxnSpPr>
        <p:spPr bwMode="auto">
          <a:xfrm>
            <a:off x="4121983" y="2358040"/>
            <a:ext cx="951627" cy="5612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0" name="Rectangle 49">
            <a:extLst>
              <a:ext uri="{FF2B5EF4-FFF2-40B4-BE49-F238E27FC236}">
                <a16:creationId xmlns:a16="http://schemas.microsoft.com/office/drawing/2014/main" id="{D15CE92C-64EE-AC80-747A-F6AF1944A37C}"/>
              </a:ext>
            </a:extLst>
          </p:cNvPr>
          <p:cNvSpPr/>
          <p:nvPr/>
        </p:nvSpPr>
        <p:spPr>
          <a:xfrm>
            <a:off x="5073610" y="3295797"/>
            <a:ext cx="1713428" cy="42620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a:t>
            </a:r>
          </a:p>
        </p:txBody>
      </p:sp>
      <p:cxnSp>
        <p:nvCxnSpPr>
          <p:cNvPr id="52" name="Straight Arrow Connector 51">
            <a:extLst>
              <a:ext uri="{FF2B5EF4-FFF2-40B4-BE49-F238E27FC236}">
                <a16:creationId xmlns:a16="http://schemas.microsoft.com/office/drawing/2014/main" id="{E4B25445-7B8A-4305-A727-2A79E9EC5F9D}"/>
              </a:ext>
            </a:extLst>
          </p:cNvPr>
          <p:cNvCxnSpPr>
            <a:cxnSpLocks/>
            <a:stCxn id="13" idx="3"/>
            <a:endCxn id="50" idx="1"/>
          </p:cNvCxnSpPr>
          <p:nvPr/>
        </p:nvCxnSpPr>
        <p:spPr bwMode="auto">
          <a:xfrm>
            <a:off x="4121983" y="2358039"/>
            <a:ext cx="951627" cy="11508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AA8B6DF7-11E8-69F2-1BC2-8A0BB9A9434E}"/>
              </a:ext>
            </a:extLst>
          </p:cNvPr>
          <p:cNvCxnSpPr>
            <a:cxnSpLocks/>
            <a:stCxn id="40" idx="3"/>
          </p:cNvCxnSpPr>
          <p:nvPr/>
        </p:nvCxnSpPr>
        <p:spPr bwMode="auto">
          <a:xfrm>
            <a:off x="6787038" y="1744550"/>
            <a:ext cx="1001159" cy="4821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8" name="Straight Arrow Connector 57">
            <a:extLst>
              <a:ext uri="{FF2B5EF4-FFF2-40B4-BE49-F238E27FC236}">
                <a16:creationId xmlns:a16="http://schemas.microsoft.com/office/drawing/2014/main" id="{D6CB6AA4-8E61-7631-B6CF-0B0181BDE518}"/>
              </a:ext>
            </a:extLst>
          </p:cNvPr>
          <p:cNvCxnSpPr>
            <a:cxnSpLocks/>
            <a:stCxn id="42" idx="3"/>
            <a:endCxn id="26" idx="1"/>
          </p:cNvCxnSpPr>
          <p:nvPr/>
        </p:nvCxnSpPr>
        <p:spPr bwMode="auto">
          <a:xfrm>
            <a:off x="6787038" y="2343305"/>
            <a:ext cx="1020047" cy="203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4F7032C5-7019-AB78-8119-FB8D98CB7FC6}"/>
              </a:ext>
            </a:extLst>
          </p:cNvPr>
          <p:cNvCxnSpPr>
            <a:cxnSpLocks/>
            <a:stCxn id="43" idx="3"/>
          </p:cNvCxnSpPr>
          <p:nvPr/>
        </p:nvCxnSpPr>
        <p:spPr bwMode="auto">
          <a:xfrm flipV="1">
            <a:off x="6787038" y="2447901"/>
            <a:ext cx="1001159" cy="4714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829B01E4-F947-9DC2-C37C-8464639D617F}"/>
              </a:ext>
            </a:extLst>
          </p:cNvPr>
          <p:cNvCxnSpPr>
            <a:cxnSpLocks/>
            <a:stCxn id="50" idx="3"/>
          </p:cNvCxnSpPr>
          <p:nvPr/>
        </p:nvCxnSpPr>
        <p:spPr bwMode="auto">
          <a:xfrm flipV="1">
            <a:off x="6787038" y="2554449"/>
            <a:ext cx="1001159" cy="95444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72" name="Rectangle 71">
            <a:extLst>
              <a:ext uri="{FF2B5EF4-FFF2-40B4-BE49-F238E27FC236}">
                <a16:creationId xmlns:a16="http://schemas.microsoft.com/office/drawing/2014/main" id="{8976AD5D-B5AB-49EB-8946-B96709494606}"/>
              </a:ext>
            </a:extLst>
          </p:cNvPr>
          <p:cNvSpPr/>
          <p:nvPr/>
        </p:nvSpPr>
        <p:spPr>
          <a:xfrm>
            <a:off x="4597796" y="1368579"/>
            <a:ext cx="2639819" cy="2832253"/>
          </a:xfrm>
          <a:prstGeom prst="rect">
            <a:avLst/>
          </a:prstGeom>
          <a:noFill/>
          <a:ln>
            <a:solidFill>
              <a:schemeClr val="bg1">
                <a:lumMod val="50000"/>
              </a:schemeClr>
            </a:solidFill>
            <a:prstDash val="dash"/>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t"/>
          <a:lstStyle/>
          <a:p>
            <a:pPr algn="ctr"/>
            <a:endParaRPr lang="en-US" sz="1600" dirty="0" err="1">
              <a:solidFill>
                <a:srgbClr val="FFFFFF"/>
              </a:solidFill>
              <a:latin typeface="Roboto Regular"/>
              <a:cs typeface="Roboto Regular"/>
            </a:endParaRPr>
          </a:p>
        </p:txBody>
      </p:sp>
      <p:sp>
        <p:nvSpPr>
          <p:cNvPr id="73" name="Content Placeholder 2">
            <a:extLst>
              <a:ext uri="{FF2B5EF4-FFF2-40B4-BE49-F238E27FC236}">
                <a16:creationId xmlns:a16="http://schemas.microsoft.com/office/drawing/2014/main" id="{B35B45C8-90C7-0FC7-6F7F-4B6F28F96C53}"/>
              </a:ext>
            </a:extLst>
          </p:cNvPr>
          <p:cNvSpPr txBox="1">
            <a:spLocks/>
          </p:cNvSpPr>
          <p:nvPr/>
        </p:nvSpPr>
        <p:spPr bwMode="auto">
          <a:xfrm>
            <a:off x="4697924" y="3840421"/>
            <a:ext cx="2464797" cy="314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pPr algn="ctr"/>
            <a:r>
              <a:rPr lang="en-US" sz="1600" kern="0" dirty="0"/>
              <a:t>Various medical criterions</a:t>
            </a:r>
          </a:p>
        </p:txBody>
      </p:sp>
      <p:sp>
        <p:nvSpPr>
          <p:cNvPr id="74" name="Rectangle 73">
            <a:extLst>
              <a:ext uri="{FF2B5EF4-FFF2-40B4-BE49-F238E27FC236}">
                <a16:creationId xmlns:a16="http://schemas.microsoft.com/office/drawing/2014/main" id="{726C4654-D4BD-07C8-A3B9-46FB40130061}"/>
              </a:ext>
            </a:extLst>
          </p:cNvPr>
          <p:cNvSpPr/>
          <p:nvPr/>
        </p:nvSpPr>
        <p:spPr>
          <a:xfrm>
            <a:off x="10089982" y="2150544"/>
            <a:ext cx="1713428" cy="426200"/>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Allocation decision</a:t>
            </a:r>
          </a:p>
        </p:txBody>
      </p:sp>
      <p:cxnSp>
        <p:nvCxnSpPr>
          <p:cNvPr id="75" name="Straight Arrow Connector 74">
            <a:extLst>
              <a:ext uri="{FF2B5EF4-FFF2-40B4-BE49-F238E27FC236}">
                <a16:creationId xmlns:a16="http://schemas.microsoft.com/office/drawing/2014/main" id="{03AD417B-72B4-0729-76E9-7D600B54E461}"/>
              </a:ext>
            </a:extLst>
          </p:cNvPr>
          <p:cNvCxnSpPr>
            <a:cxnSpLocks/>
            <a:stCxn id="26" idx="3"/>
            <a:endCxn id="74" idx="1"/>
          </p:cNvCxnSpPr>
          <p:nvPr/>
        </p:nvCxnSpPr>
        <p:spPr bwMode="auto">
          <a:xfrm>
            <a:off x="9520512" y="2363644"/>
            <a:ext cx="56946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128830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F7110-91BF-9347-0C68-2849B94C1D8B}"/>
              </a:ext>
            </a:extLst>
          </p:cNvPr>
          <p:cNvSpPr>
            <a:spLocks noGrp="1"/>
          </p:cNvSpPr>
          <p:nvPr>
            <p:ph type="title"/>
          </p:nvPr>
        </p:nvSpPr>
        <p:spPr>
          <a:xfrm>
            <a:off x="254924" y="575699"/>
            <a:ext cx="9518523" cy="426784"/>
          </a:xfrm>
        </p:spPr>
        <p:txBody>
          <a:bodyPr>
            <a:normAutofit fontScale="90000"/>
          </a:bodyPr>
          <a:lstStyle/>
          <a:p>
            <a:r>
              <a:rPr lang="en-US" dirty="0"/>
              <a:t>Bias of ML in Liver Transplant</a:t>
            </a:r>
          </a:p>
        </p:txBody>
      </p:sp>
      <p:sp>
        <p:nvSpPr>
          <p:cNvPr id="4" name="Slide Number Placeholder 3">
            <a:extLst>
              <a:ext uri="{FF2B5EF4-FFF2-40B4-BE49-F238E27FC236}">
                <a16:creationId xmlns:a16="http://schemas.microsoft.com/office/drawing/2014/main" id="{BC3ACAD4-C5A4-4EF1-E23B-10E79116C829}"/>
              </a:ext>
            </a:extLst>
          </p:cNvPr>
          <p:cNvSpPr>
            <a:spLocks noGrp="1"/>
          </p:cNvSpPr>
          <p:nvPr>
            <p:ph type="sldNum" sz="quarter" idx="4"/>
          </p:nvPr>
        </p:nvSpPr>
        <p:spPr/>
        <p:txBody>
          <a:bodyPr/>
          <a:lstStyle/>
          <a:p>
            <a:fld id="{42C32FFB-F9AE-46F0-A233-A2E628258990}" type="slidenum">
              <a:rPr lang="en-US" smtClean="0"/>
              <a:pPr/>
              <a:t>42</a:t>
            </a:fld>
            <a:endParaRPr lang="en-US" sz="1333"/>
          </a:p>
        </p:txBody>
      </p:sp>
      <p:graphicFrame>
        <p:nvGraphicFramePr>
          <p:cNvPr id="3" name="Table 6">
            <a:extLst>
              <a:ext uri="{FF2B5EF4-FFF2-40B4-BE49-F238E27FC236}">
                <a16:creationId xmlns:a16="http://schemas.microsoft.com/office/drawing/2014/main" id="{A7503470-CD6C-CB9E-DB56-A257D7CD4BE9}"/>
              </a:ext>
            </a:extLst>
          </p:cNvPr>
          <p:cNvGraphicFramePr>
            <a:graphicFrameLocks noGrp="1"/>
          </p:cNvGraphicFramePr>
          <p:nvPr/>
        </p:nvGraphicFramePr>
        <p:xfrm>
          <a:off x="371961" y="1445662"/>
          <a:ext cx="11448080" cy="2587412"/>
        </p:xfrm>
        <a:graphic>
          <a:graphicData uri="http://schemas.openxmlformats.org/drawingml/2006/table">
            <a:tbl>
              <a:tblPr firstRow="1" bandRow="1">
                <a:tableStyleId>{5C22544A-7EE6-4342-B048-85BDC9FD1C3A}</a:tableStyleId>
              </a:tblPr>
              <a:tblGrid>
                <a:gridCol w="2587369">
                  <a:extLst>
                    <a:ext uri="{9D8B030D-6E8A-4147-A177-3AD203B41FA5}">
                      <a16:colId xmlns:a16="http://schemas.microsoft.com/office/drawing/2014/main" val="2662535927"/>
                    </a:ext>
                  </a:extLst>
                </a:gridCol>
                <a:gridCol w="1396539">
                  <a:extLst>
                    <a:ext uri="{9D8B030D-6E8A-4147-A177-3AD203B41FA5}">
                      <a16:colId xmlns:a16="http://schemas.microsoft.com/office/drawing/2014/main" val="1397820386"/>
                    </a:ext>
                  </a:extLst>
                </a:gridCol>
                <a:gridCol w="1529541">
                  <a:extLst>
                    <a:ext uri="{9D8B030D-6E8A-4147-A177-3AD203B41FA5}">
                      <a16:colId xmlns:a16="http://schemas.microsoft.com/office/drawing/2014/main" val="2979569632"/>
                    </a:ext>
                  </a:extLst>
                </a:gridCol>
                <a:gridCol w="1507375">
                  <a:extLst>
                    <a:ext uri="{9D8B030D-6E8A-4147-A177-3AD203B41FA5}">
                      <a16:colId xmlns:a16="http://schemas.microsoft.com/office/drawing/2014/main" val="434227167"/>
                    </a:ext>
                  </a:extLst>
                </a:gridCol>
                <a:gridCol w="1474124">
                  <a:extLst>
                    <a:ext uri="{9D8B030D-6E8A-4147-A177-3AD203B41FA5}">
                      <a16:colId xmlns:a16="http://schemas.microsoft.com/office/drawing/2014/main" val="614571481"/>
                    </a:ext>
                  </a:extLst>
                </a:gridCol>
                <a:gridCol w="1474124">
                  <a:extLst>
                    <a:ext uri="{9D8B030D-6E8A-4147-A177-3AD203B41FA5}">
                      <a16:colId xmlns:a16="http://schemas.microsoft.com/office/drawing/2014/main" val="4105235864"/>
                    </a:ext>
                  </a:extLst>
                </a:gridCol>
                <a:gridCol w="1479008">
                  <a:extLst>
                    <a:ext uri="{9D8B030D-6E8A-4147-A177-3AD203B41FA5}">
                      <a16:colId xmlns:a16="http://schemas.microsoft.com/office/drawing/2014/main" val="1560008280"/>
                    </a:ext>
                  </a:extLst>
                </a:gridCol>
              </a:tblGrid>
              <a:tr h="494453">
                <a:tc>
                  <a:txBody>
                    <a:bodyPr/>
                    <a:lstStyle/>
                    <a:p>
                      <a:pPr algn="ctr"/>
                      <a:r>
                        <a:rPr lang="en-US" sz="1600" dirty="0"/>
                        <a:t>Model</a:t>
                      </a:r>
                    </a:p>
                  </a:txBody>
                  <a:tcPr marL="121920" marR="121920" marT="60960" marB="60960" anchor="ctr"/>
                </a:tc>
                <a:tc gridSpan="3">
                  <a:txBody>
                    <a:bodyPr/>
                    <a:lstStyle/>
                    <a:p>
                      <a:pPr algn="ctr"/>
                      <a:r>
                        <a:rPr lang="en-US" sz="1600" dirty="0"/>
                        <a:t>Race</a:t>
                      </a:r>
                    </a:p>
                  </a:txBody>
                  <a:tcPr marL="121920" marR="121920" marT="60960" marB="60960" anchor="ctr"/>
                </a:tc>
                <a:tc hMerge="1">
                  <a:txBody>
                    <a:bodyPr/>
                    <a:lstStyle/>
                    <a:p>
                      <a:pPr algn="ctr"/>
                      <a:endParaRPr lang="en-US" dirty="0"/>
                    </a:p>
                  </a:txBody>
                  <a:tcPr/>
                </a:tc>
                <a:tc hMerge="1">
                  <a:txBody>
                    <a:bodyPr/>
                    <a:lstStyle/>
                    <a:p>
                      <a:pPr algn="ctr"/>
                      <a:endParaRPr lang="en-US" dirty="0"/>
                    </a:p>
                  </a:txBody>
                  <a:tcPr/>
                </a:tc>
                <a:tc gridSpan="3">
                  <a:txBody>
                    <a:bodyPr/>
                    <a:lstStyle/>
                    <a:p>
                      <a:pPr algn="ctr"/>
                      <a:r>
                        <a:rPr lang="en-US" sz="1600" dirty="0"/>
                        <a:t>Gender</a:t>
                      </a:r>
                    </a:p>
                  </a:txBody>
                  <a:tcPr marL="121920" marR="121920" marT="60960" marB="60960"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34992329"/>
                  </a:ext>
                </a:extLst>
              </a:tr>
              <a:tr h="494453">
                <a:tc>
                  <a:txBody>
                    <a:bodyPr/>
                    <a:lstStyle/>
                    <a:p>
                      <a:pPr algn="ctr"/>
                      <a:endParaRPr lang="en-US" sz="1600" dirty="0"/>
                    </a:p>
                  </a:txBody>
                  <a:tcPr marL="121920" marR="121920" marT="60960" marB="60960" anchor="ctr"/>
                </a:tc>
                <a:tc>
                  <a:txBody>
                    <a:bodyPr/>
                    <a:lstStyle/>
                    <a:p>
                      <a:pPr algn="ctr"/>
                      <a:r>
                        <a:rPr lang="en-US" sz="1600" dirty="0"/>
                        <a:t>AUC</a:t>
                      </a:r>
                    </a:p>
                  </a:txBody>
                  <a:tcPr marL="121920" marR="121920" marT="60960" marB="60960" anchor="ctr"/>
                </a:tc>
                <a:tc>
                  <a:txBody>
                    <a:bodyPr/>
                    <a:lstStyle/>
                    <a:p>
                      <a:pPr algn="ctr"/>
                      <a:r>
                        <a:rPr lang="en-US" sz="1600" dirty="0"/>
                        <a:t>DPD</a:t>
                      </a:r>
                    </a:p>
                  </a:txBody>
                  <a:tcPr marL="121920" marR="121920" marT="60960" marB="60960" anchor="ctr"/>
                </a:tc>
                <a:tc>
                  <a:txBody>
                    <a:bodyPr/>
                    <a:lstStyle/>
                    <a:p>
                      <a:pPr algn="ctr"/>
                      <a:r>
                        <a:rPr lang="en-US" sz="1600" dirty="0"/>
                        <a:t>EOD</a:t>
                      </a:r>
                    </a:p>
                  </a:txBody>
                  <a:tcPr marL="121920" marR="121920" marT="60960" marB="60960" anchor="ctr"/>
                </a:tc>
                <a:tc>
                  <a:txBody>
                    <a:bodyPr/>
                    <a:lstStyle/>
                    <a:p>
                      <a:pPr algn="ctr"/>
                      <a:r>
                        <a:rPr lang="en-US" sz="1600" dirty="0"/>
                        <a:t>AUC</a:t>
                      </a:r>
                    </a:p>
                  </a:txBody>
                  <a:tcPr marL="121920" marR="121920" marT="60960" marB="60960" anchor="ctr"/>
                </a:tc>
                <a:tc>
                  <a:txBody>
                    <a:bodyPr/>
                    <a:lstStyle/>
                    <a:p>
                      <a:pPr algn="ctr"/>
                      <a:r>
                        <a:rPr lang="en-US" sz="1600" dirty="0"/>
                        <a:t>DPD</a:t>
                      </a:r>
                    </a:p>
                  </a:txBody>
                  <a:tcPr marL="121920" marR="121920" marT="60960" marB="60960" anchor="ctr"/>
                </a:tc>
                <a:tc>
                  <a:txBody>
                    <a:bodyPr/>
                    <a:lstStyle/>
                    <a:p>
                      <a:pPr algn="ctr"/>
                      <a:r>
                        <a:rPr lang="en-US" sz="1600" dirty="0"/>
                        <a:t>EOD</a:t>
                      </a:r>
                    </a:p>
                  </a:txBody>
                  <a:tcPr marL="121920" marR="121920" marT="60960" marB="60960" anchor="ctr"/>
                </a:tc>
                <a:extLst>
                  <a:ext uri="{0D108BD9-81ED-4DB2-BD59-A6C34878D82A}">
                    <a16:rowId xmlns:a16="http://schemas.microsoft.com/office/drawing/2014/main" val="4182119192"/>
                  </a:ext>
                </a:extLst>
              </a:tr>
              <a:tr h="49445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dirty="0"/>
                        <a:t>Logistic Regression (LR)</a:t>
                      </a:r>
                    </a:p>
                  </a:txBody>
                  <a:tcPr marL="121920" marR="121920" marT="60960" marB="60960" anchor="ctr"/>
                </a:tc>
                <a:tc>
                  <a:txBody>
                    <a:bodyPr/>
                    <a:lstStyle/>
                    <a:p>
                      <a:pPr algn="ctr"/>
                      <a:r>
                        <a:rPr lang="en-US" sz="1600" dirty="0"/>
                        <a:t>0.777±0.000 </a:t>
                      </a:r>
                    </a:p>
                  </a:txBody>
                  <a:tcPr marL="121920" marR="121920" marT="60960" marB="60960" anchor="ctr"/>
                </a:tc>
                <a:tc>
                  <a:txBody>
                    <a:bodyPr/>
                    <a:lstStyle/>
                    <a:p>
                      <a:pPr algn="ctr"/>
                      <a:r>
                        <a:rPr lang="en-US" sz="1600" dirty="0"/>
                        <a:t>0.648±0.017 </a:t>
                      </a:r>
                    </a:p>
                  </a:txBody>
                  <a:tcPr marL="121920" marR="121920" marT="60960" marB="60960" anchor="ctr"/>
                </a:tc>
                <a:tc>
                  <a:txBody>
                    <a:bodyPr/>
                    <a:lstStyle/>
                    <a:p>
                      <a:pPr algn="ctr"/>
                      <a:r>
                        <a:rPr lang="en-US" sz="1600" dirty="0"/>
                        <a:t>0.834±0.007 </a:t>
                      </a:r>
                    </a:p>
                  </a:txBody>
                  <a:tcPr marL="121920" marR="121920" marT="60960" marB="60960" anchor="ctr"/>
                </a:tc>
                <a:tc>
                  <a:txBody>
                    <a:bodyPr/>
                    <a:lstStyle/>
                    <a:p>
                      <a:pPr algn="ctr"/>
                      <a:r>
                        <a:rPr lang="en-US" sz="1600" dirty="0"/>
                        <a:t>0.777±0.000 </a:t>
                      </a:r>
                    </a:p>
                  </a:txBody>
                  <a:tcPr marL="121920" marR="121920" marT="60960" marB="60960" anchor="ctr"/>
                </a:tc>
                <a:tc>
                  <a:txBody>
                    <a:bodyPr/>
                    <a:lstStyle/>
                    <a:p>
                      <a:pPr algn="ctr"/>
                      <a:r>
                        <a:rPr lang="en-US" sz="1600" dirty="0"/>
                        <a:t>0.021±0.000 </a:t>
                      </a:r>
                    </a:p>
                  </a:txBody>
                  <a:tcPr marL="121920" marR="121920" marT="60960" marB="60960" anchor="ctr"/>
                </a:tc>
                <a:tc>
                  <a:txBody>
                    <a:bodyPr/>
                    <a:lstStyle/>
                    <a:p>
                      <a:pPr algn="ctr"/>
                      <a:r>
                        <a:rPr lang="en-US" sz="1600" dirty="0"/>
                        <a:t>0.033±0.001 </a:t>
                      </a:r>
                    </a:p>
                  </a:txBody>
                  <a:tcPr marL="121920" marR="121920" marT="60960" marB="60960" anchor="ctr"/>
                </a:tc>
                <a:extLst>
                  <a:ext uri="{0D108BD9-81ED-4DB2-BD59-A6C34878D82A}">
                    <a16:rowId xmlns:a16="http://schemas.microsoft.com/office/drawing/2014/main" val="196260485"/>
                  </a:ext>
                </a:extLst>
              </a:tr>
              <a:tr h="494453">
                <a:tc>
                  <a:txBody>
                    <a:bodyPr/>
                    <a:lstStyle/>
                    <a:p>
                      <a:pPr algn="ctr"/>
                      <a:r>
                        <a:rPr lang="en-US" sz="1600" dirty="0"/>
                        <a:t>Random Forest (RF)</a:t>
                      </a:r>
                    </a:p>
                  </a:txBody>
                  <a:tcPr marL="121920" marR="121920" marT="60960" marB="60960" anchor="ctr"/>
                </a:tc>
                <a:tc>
                  <a:txBody>
                    <a:bodyPr/>
                    <a:lstStyle/>
                    <a:p>
                      <a:pPr algn="ctr"/>
                      <a:r>
                        <a:rPr lang="en-US" sz="1600" dirty="0"/>
                        <a:t>0.804±0.000 </a:t>
                      </a:r>
                    </a:p>
                  </a:txBody>
                  <a:tcPr marL="121920" marR="121920" marT="60960" marB="60960" anchor="ctr"/>
                </a:tc>
                <a:tc>
                  <a:txBody>
                    <a:bodyPr/>
                    <a:lstStyle/>
                    <a:p>
                      <a:pPr algn="ctr"/>
                      <a:r>
                        <a:rPr lang="en-US" sz="1600" dirty="0"/>
                        <a:t>0.630±0.030 </a:t>
                      </a:r>
                    </a:p>
                  </a:txBody>
                  <a:tcPr marL="121920" marR="121920" marT="60960" marB="60960" anchor="ctr"/>
                </a:tc>
                <a:tc>
                  <a:txBody>
                    <a:bodyPr/>
                    <a:lstStyle/>
                    <a:p>
                      <a:pPr algn="ctr"/>
                      <a:r>
                        <a:rPr lang="en-US" sz="1600" dirty="0"/>
                        <a:t>0.703±0.047 </a:t>
                      </a:r>
                    </a:p>
                  </a:txBody>
                  <a:tcPr marL="121920" marR="121920" marT="60960" marB="60960" anchor="ctr"/>
                </a:tc>
                <a:tc>
                  <a:txBody>
                    <a:bodyPr/>
                    <a:lstStyle/>
                    <a:p>
                      <a:pPr algn="ctr"/>
                      <a:r>
                        <a:rPr lang="en-US" sz="1600" dirty="0"/>
                        <a:t>0.804±0.000 </a:t>
                      </a:r>
                    </a:p>
                  </a:txBody>
                  <a:tcPr marL="121920" marR="121920" marT="60960" marB="60960" anchor="ctr"/>
                </a:tc>
                <a:tc>
                  <a:txBody>
                    <a:bodyPr/>
                    <a:lstStyle/>
                    <a:p>
                      <a:pPr algn="ctr"/>
                      <a:r>
                        <a:rPr lang="en-US" sz="1600" dirty="0"/>
                        <a:t>0.020±0.001 </a:t>
                      </a:r>
                    </a:p>
                  </a:txBody>
                  <a:tcPr marL="121920" marR="121920" marT="60960" marB="60960" anchor="ctr"/>
                </a:tc>
                <a:tc>
                  <a:txBody>
                    <a:bodyPr/>
                    <a:lstStyle/>
                    <a:p>
                      <a:pPr algn="ctr"/>
                      <a:r>
                        <a:rPr lang="en-US" sz="1600" dirty="0"/>
                        <a:t>0.036±0.001</a:t>
                      </a:r>
                    </a:p>
                  </a:txBody>
                  <a:tcPr marL="121920" marR="121920" marT="60960" marB="60960" anchor="ctr"/>
                </a:tc>
                <a:extLst>
                  <a:ext uri="{0D108BD9-81ED-4DB2-BD59-A6C34878D82A}">
                    <a16:rowId xmlns:a16="http://schemas.microsoft.com/office/drawing/2014/main" val="1316320968"/>
                  </a:ext>
                </a:extLst>
              </a:tr>
              <a:tr h="609600">
                <a:tc>
                  <a:txBody>
                    <a:bodyPr/>
                    <a:lstStyle/>
                    <a:p>
                      <a:pPr algn="ctr"/>
                      <a:r>
                        <a:rPr lang="en-US" sz="1600" dirty="0"/>
                        <a:t>Gradient Boosting Decision Tree (GBDT)</a:t>
                      </a:r>
                    </a:p>
                  </a:txBody>
                  <a:tcPr marL="121920" marR="121920" marT="60960" marB="60960" anchor="ctr"/>
                </a:tc>
                <a:tc>
                  <a:txBody>
                    <a:bodyPr/>
                    <a:lstStyle/>
                    <a:p>
                      <a:pPr algn="ctr"/>
                      <a:r>
                        <a:rPr lang="en-US" sz="1600" dirty="0"/>
                        <a:t>0.809±0.000 </a:t>
                      </a:r>
                    </a:p>
                  </a:txBody>
                  <a:tcPr marL="121920" marR="121920" marT="60960" marB="60960" anchor="ctr"/>
                </a:tc>
                <a:tc>
                  <a:txBody>
                    <a:bodyPr/>
                    <a:lstStyle/>
                    <a:p>
                      <a:pPr algn="ctr"/>
                      <a:r>
                        <a:rPr lang="en-US" sz="1600" dirty="0"/>
                        <a:t>0.637±0.027 </a:t>
                      </a:r>
                    </a:p>
                  </a:txBody>
                  <a:tcPr marL="121920" marR="121920" marT="60960" marB="60960" anchor="ctr"/>
                </a:tc>
                <a:tc>
                  <a:txBody>
                    <a:bodyPr/>
                    <a:lstStyle/>
                    <a:p>
                      <a:pPr algn="ctr"/>
                      <a:r>
                        <a:rPr lang="en-US" sz="1600" dirty="0"/>
                        <a:t>0.713±0.033 </a:t>
                      </a:r>
                    </a:p>
                  </a:txBody>
                  <a:tcPr marL="121920" marR="121920" marT="60960" marB="60960" anchor="ctr"/>
                </a:tc>
                <a:tc>
                  <a:txBody>
                    <a:bodyPr/>
                    <a:lstStyle/>
                    <a:p>
                      <a:pPr algn="ctr"/>
                      <a:r>
                        <a:rPr lang="en-US" sz="1600" dirty="0"/>
                        <a:t>0.809±0.000 </a:t>
                      </a:r>
                    </a:p>
                  </a:txBody>
                  <a:tcPr marL="121920" marR="121920" marT="60960" marB="60960" anchor="ctr"/>
                </a:tc>
                <a:tc>
                  <a:txBody>
                    <a:bodyPr/>
                    <a:lstStyle/>
                    <a:p>
                      <a:pPr algn="ctr"/>
                      <a:r>
                        <a:rPr lang="en-US" sz="1600" dirty="0"/>
                        <a:t>0.017±0.000 </a:t>
                      </a:r>
                    </a:p>
                  </a:txBody>
                  <a:tcPr marL="121920" marR="121920" marT="60960" marB="60960" anchor="ctr"/>
                </a:tc>
                <a:tc>
                  <a:txBody>
                    <a:bodyPr/>
                    <a:lstStyle/>
                    <a:p>
                      <a:pPr algn="ctr"/>
                      <a:r>
                        <a:rPr lang="en-US" sz="1600" dirty="0"/>
                        <a:t>0.031±0.001</a:t>
                      </a:r>
                    </a:p>
                  </a:txBody>
                  <a:tcPr marL="121920" marR="121920" marT="60960" marB="60960" anchor="ctr"/>
                </a:tc>
                <a:extLst>
                  <a:ext uri="{0D108BD9-81ED-4DB2-BD59-A6C34878D82A}">
                    <a16:rowId xmlns:a16="http://schemas.microsoft.com/office/drawing/2014/main" val="1885112893"/>
                  </a:ext>
                </a:extLst>
              </a:tr>
            </a:tbl>
          </a:graphicData>
        </a:graphic>
      </p:graphicFrame>
      <p:sp>
        <p:nvSpPr>
          <p:cNvPr id="9" name="Content Placeholder 2">
            <a:extLst>
              <a:ext uri="{FF2B5EF4-FFF2-40B4-BE49-F238E27FC236}">
                <a16:creationId xmlns:a16="http://schemas.microsoft.com/office/drawing/2014/main" id="{755AE7D1-74FB-6E88-1CFB-004621AB9236}"/>
              </a:ext>
            </a:extLst>
          </p:cNvPr>
          <p:cNvSpPr>
            <a:spLocks noGrp="1"/>
          </p:cNvSpPr>
          <p:nvPr>
            <p:ph sz="quarter" idx="12"/>
          </p:nvPr>
        </p:nvSpPr>
        <p:spPr>
          <a:xfrm>
            <a:off x="2831025" y="4132447"/>
            <a:ext cx="7294536" cy="426784"/>
          </a:xfrm>
        </p:spPr>
        <p:txBody>
          <a:bodyPr/>
          <a:lstStyle/>
          <a:p>
            <a:r>
              <a:rPr lang="en-US" sz="2133" dirty="0"/>
              <a:t>Prediction accuracy and bias of baselines on graft failure</a:t>
            </a:r>
          </a:p>
        </p:txBody>
      </p:sp>
      <p:sp>
        <p:nvSpPr>
          <p:cNvPr id="10" name="Content Placeholder 2">
            <a:extLst>
              <a:ext uri="{FF2B5EF4-FFF2-40B4-BE49-F238E27FC236}">
                <a16:creationId xmlns:a16="http://schemas.microsoft.com/office/drawing/2014/main" id="{57FBAC79-399B-CBB4-73EA-FD0F7F9083B2}"/>
              </a:ext>
            </a:extLst>
          </p:cNvPr>
          <p:cNvSpPr txBox="1">
            <a:spLocks/>
          </p:cNvSpPr>
          <p:nvPr/>
        </p:nvSpPr>
        <p:spPr bwMode="auto">
          <a:xfrm>
            <a:off x="371961" y="4628036"/>
            <a:ext cx="11706385" cy="157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b="1" i="1" kern="0" dirty="0"/>
              <a:t>Observation 1:</a:t>
            </a:r>
            <a:r>
              <a:rPr lang="en-US" sz="2133" kern="0" dirty="0"/>
              <a:t> ML is a </a:t>
            </a:r>
            <a:r>
              <a:rPr lang="en-US" sz="2133" b="1" kern="0" dirty="0"/>
              <a:t>promising way to predict</a:t>
            </a:r>
            <a:r>
              <a:rPr lang="en-US" sz="2133" kern="0" dirty="0"/>
              <a:t> transplant-related criteria, e.g., graft failure, which can help more precise transplant decisions.</a:t>
            </a:r>
          </a:p>
          <a:p>
            <a:r>
              <a:rPr lang="en-US" sz="2133" b="1" i="1" kern="0" dirty="0"/>
              <a:t>Observation 2:</a:t>
            </a:r>
            <a:r>
              <a:rPr lang="en-US" sz="2133" kern="0" dirty="0"/>
              <a:t> The </a:t>
            </a:r>
            <a:r>
              <a:rPr lang="en-US" sz="2133" b="1" kern="0" dirty="0"/>
              <a:t>bias of ML in transplant is very high,</a:t>
            </a:r>
            <a:r>
              <a:rPr lang="en-US" sz="2133" kern="0" dirty="0"/>
              <a:t> especially in the context of different races, which hinders the direct application in transplant scenarios.</a:t>
            </a:r>
          </a:p>
        </p:txBody>
      </p:sp>
    </p:spTree>
    <p:extLst>
      <p:ext uri="{BB962C8B-B14F-4D97-AF65-F5344CB8AC3E}">
        <p14:creationId xmlns:p14="http://schemas.microsoft.com/office/powerpoint/2010/main" val="2077278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182A-2156-616F-D723-68BAEBAADF9A}"/>
              </a:ext>
            </a:extLst>
          </p:cNvPr>
          <p:cNvSpPr>
            <a:spLocks noGrp="1"/>
          </p:cNvSpPr>
          <p:nvPr>
            <p:ph type="title"/>
          </p:nvPr>
        </p:nvSpPr>
        <p:spPr>
          <a:xfrm>
            <a:off x="730307" y="536731"/>
            <a:ext cx="9045261" cy="426784"/>
          </a:xfrm>
        </p:spPr>
        <p:txBody>
          <a:bodyPr>
            <a:normAutofit fontScale="90000"/>
          </a:bodyPr>
          <a:lstStyle/>
          <a:p>
            <a:r>
              <a:rPr lang="en-US" dirty="0"/>
              <a:t>Challenges of Applying ML</a:t>
            </a:r>
          </a:p>
        </p:txBody>
      </p:sp>
      <p:sp>
        <p:nvSpPr>
          <p:cNvPr id="4" name="Slide Number Placeholder 3">
            <a:extLst>
              <a:ext uri="{FF2B5EF4-FFF2-40B4-BE49-F238E27FC236}">
                <a16:creationId xmlns:a16="http://schemas.microsoft.com/office/drawing/2014/main" id="{BCE05B94-9052-AF70-C7F1-27BE71E8B7C7}"/>
              </a:ext>
            </a:extLst>
          </p:cNvPr>
          <p:cNvSpPr>
            <a:spLocks noGrp="1"/>
          </p:cNvSpPr>
          <p:nvPr>
            <p:ph type="sldNum" sz="quarter" idx="4"/>
          </p:nvPr>
        </p:nvSpPr>
        <p:spPr/>
        <p:txBody>
          <a:bodyPr/>
          <a:lstStyle/>
          <a:p>
            <a:fld id="{42C32FFB-F9AE-46F0-A233-A2E628258990}" type="slidenum">
              <a:rPr lang="en-US" smtClean="0"/>
              <a:pPr/>
              <a:t>43</a:t>
            </a:fld>
            <a:endParaRPr lang="en-US" sz="1333"/>
          </a:p>
        </p:txBody>
      </p:sp>
      <p:sp>
        <p:nvSpPr>
          <p:cNvPr id="6" name="Rectangle 5">
            <a:extLst>
              <a:ext uri="{FF2B5EF4-FFF2-40B4-BE49-F238E27FC236}">
                <a16:creationId xmlns:a16="http://schemas.microsoft.com/office/drawing/2014/main" id="{99BE5159-C822-4865-0D5F-4959DF89189A}"/>
              </a:ext>
            </a:extLst>
          </p:cNvPr>
          <p:cNvSpPr/>
          <p:nvPr/>
        </p:nvSpPr>
        <p:spPr>
          <a:xfrm>
            <a:off x="311586" y="3922533"/>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Biased inputs</a:t>
            </a:r>
          </a:p>
        </p:txBody>
      </p:sp>
      <p:sp>
        <p:nvSpPr>
          <p:cNvPr id="7" name="Rectangle 6">
            <a:extLst>
              <a:ext uri="{FF2B5EF4-FFF2-40B4-BE49-F238E27FC236}">
                <a16:creationId xmlns:a16="http://schemas.microsoft.com/office/drawing/2014/main" id="{6AFEDE96-9D32-C50B-07CF-F3F1493F9D87}"/>
              </a:ext>
            </a:extLst>
          </p:cNvPr>
          <p:cNvSpPr/>
          <p:nvPr/>
        </p:nvSpPr>
        <p:spPr>
          <a:xfrm>
            <a:off x="2391280" y="3922533"/>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Prediction model</a:t>
            </a:r>
          </a:p>
        </p:txBody>
      </p:sp>
      <p:sp>
        <p:nvSpPr>
          <p:cNvPr id="10" name="TextBox 9">
            <a:extLst>
              <a:ext uri="{FF2B5EF4-FFF2-40B4-BE49-F238E27FC236}">
                <a16:creationId xmlns:a16="http://schemas.microsoft.com/office/drawing/2014/main" id="{78D6C138-0D3B-D16E-91B9-3A9DA13F4EC2}"/>
              </a:ext>
            </a:extLst>
          </p:cNvPr>
          <p:cNvSpPr txBox="1"/>
          <p:nvPr/>
        </p:nvSpPr>
        <p:spPr>
          <a:xfrm>
            <a:off x="311586" y="1406660"/>
            <a:ext cx="11568829" cy="1405256"/>
          </a:xfrm>
          <a:prstGeom prst="rect">
            <a:avLst/>
          </a:prstGeom>
          <a:noFill/>
        </p:spPr>
        <p:txBody>
          <a:bodyPr wrap="square" rtlCol="0">
            <a:spAutoFit/>
          </a:bodyPr>
          <a:lstStyle/>
          <a:p>
            <a:pPr marL="457189" indent="-457189">
              <a:buFont typeface="+mj-lt"/>
              <a:buAutoNum type="arabicPeriod"/>
            </a:pPr>
            <a:r>
              <a:rPr lang="en-US" sz="2133" dirty="0"/>
              <a:t>Bias exists in the raw data, which may cause the </a:t>
            </a:r>
            <a:r>
              <a:rPr lang="en-US" sz="2133" b="1" dirty="0"/>
              <a:t>data-driven model to be biased</a:t>
            </a:r>
            <a:r>
              <a:rPr lang="en-US" sz="2133" dirty="0"/>
              <a:t>. However, it is challenging to debias the input data.</a:t>
            </a:r>
          </a:p>
          <a:p>
            <a:pPr marL="457189" indent="-457189">
              <a:buFont typeface="+mj-lt"/>
              <a:buAutoNum type="arabicPeriod"/>
            </a:pPr>
            <a:r>
              <a:rPr lang="en-US" sz="2133" dirty="0"/>
              <a:t>Incorporate the fairness goal in the pipeline and make a </a:t>
            </a:r>
            <a:r>
              <a:rPr lang="en-US" sz="2133" b="1" dirty="0"/>
              <a:t>trade-off between fairness and accuracy</a:t>
            </a:r>
            <a:r>
              <a:rPr lang="en-US" sz="2133" dirty="0"/>
              <a:t> remains as a challenge.</a:t>
            </a:r>
          </a:p>
        </p:txBody>
      </p:sp>
      <p:cxnSp>
        <p:nvCxnSpPr>
          <p:cNvPr id="12" name="Straight Arrow Connector 11">
            <a:extLst>
              <a:ext uri="{FF2B5EF4-FFF2-40B4-BE49-F238E27FC236}">
                <a16:creationId xmlns:a16="http://schemas.microsoft.com/office/drawing/2014/main" id="{54840754-0ECC-30F0-3EB1-B6245FC8616D}"/>
              </a:ext>
            </a:extLst>
          </p:cNvPr>
          <p:cNvCxnSpPr>
            <a:cxnSpLocks/>
            <a:stCxn id="6" idx="3"/>
            <a:endCxn id="7" idx="1"/>
          </p:cNvCxnSpPr>
          <p:nvPr/>
        </p:nvCxnSpPr>
        <p:spPr bwMode="auto">
          <a:xfrm>
            <a:off x="1679291" y="4258365"/>
            <a:ext cx="71198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15">
            <a:extLst>
              <a:ext uri="{FF2B5EF4-FFF2-40B4-BE49-F238E27FC236}">
                <a16:creationId xmlns:a16="http://schemas.microsoft.com/office/drawing/2014/main" id="{494D0AE2-5252-C29C-81BD-F1B3AD06795B}"/>
              </a:ext>
            </a:extLst>
          </p:cNvPr>
          <p:cNvSpPr/>
          <p:nvPr/>
        </p:nvSpPr>
        <p:spPr>
          <a:xfrm>
            <a:off x="4470973" y="3922532"/>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Biased outputs</a:t>
            </a:r>
          </a:p>
        </p:txBody>
      </p:sp>
      <p:cxnSp>
        <p:nvCxnSpPr>
          <p:cNvPr id="17" name="Straight Arrow Connector 16">
            <a:extLst>
              <a:ext uri="{FF2B5EF4-FFF2-40B4-BE49-F238E27FC236}">
                <a16:creationId xmlns:a16="http://schemas.microsoft.com/office/drawing/2014/main" id="{701E68BE-7510-644D-6443-824A00F74A33}"/>
              </a:ext>
            </a:extLst>
          </p:cNvPr>
          <p:cNvCxnSpPr>
            <a:cxnSpLocks/>
            <a:stCxn id="7" idx="3"/>
            <a:endCxn id="16" idx="1"/>
          </p:cNvCxnSpPr>
          <p:nvPr/>
        </p:nvCxnSpPr>
        <p:spPr bwMode="auto">
          <a:xfrm flipV="1">
            <a:off x="3758985" y="4258365"/>
            <a:ext cx="711988"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2" name="Content Placeholder 2">
            <a:extLst>
              <a:ext uri="{FF2B5EF4-FFF2-40B4-BE49-F238E27FC236}">
                <a16:creationId xmlns:a16="http://schemas.microsoft.com/office/drawing/2014/main" id="{E63066C7-F547-0CEB-5E9C-C9906EEAC6B3}"/>
              </a:ext>
            </a:extLst>
          </p:cNvPr>
          <p:cNvSpPr txBox="1">
            <a:spLocks/>
          </p:cNvSpPr>
          <p:nvPr/>
        </p:nvSpPr>
        <p:spPr bwMode="auto">
          <a:xfrm>
            <a:off x="2391279" y="3287525"/>
            <a:ext cx="156283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Challenge 1</a:t>
            </a:r>
          </a:p>
        </p:txBody>
      </p:sp>
      <p:sp>
        <p:nvSpPr>
          <p:cNvPr id="43" name="Rectangle 42">
            <a:extLst>
              <a:ext uri="{FF2B5EF4-FFF2-40B4-BE49-F238E27FC236}">
                <a16:creationId xmlns:a16="http://schemas.microsoft.com/office/drawing/2014/main" id="{FD2E7F2B-B19B-8015-1E90-5620A2561501}"/>
              </a:ext>
            </a:extLst>
          </p:cNvPr>
          <p:cNvSpPr/>
          <p:nvPr/>
        </p:nvSpPr>
        <p:spPr>
          <a:xfrm>
            <a:off x="7560150" y="3934050"/>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Model A</a:t>
            </a:r>
          </a:p>
        </p:txBody>
      </p:sp>
      <p:sp>
        <p:nvSpPr>
          <p:cNvPr id="44" name="Rectangle 43">
            <a:extLst>
              <a:ext uri="{FF2B5EF4-FFF2-40B4-BE49-F238E27FC236}">
                <a16:creationId xmlns:a16="http://schemas.microsoft.com/office/drawing/2014/main" id="{2B2594F7-910F-956F-69F5-32562D672894}"/>
              </a:ext>
            </a:extLst>
          </p:cNvPr>
          <p:cNvSpPr/>
          <p:nvPr/>
        </p:nvSpPr>
        <p:spPr>
          <a:xfrm>
            <a:off x="10197856" y="3934050"/>
            <a:ext cx="1367705" cy="671665"/>
          </a:xfrm>
          <a:prstGeom prst="rect">
            <a:avLst/>
          </a:prstGeom>
          <a:solidFill>
            <a:srgbClr val="0070C0"/>
          </a:solidFill>
          <a:ln>
            <a:solidFill>
              <a:srgbClr val="0070C0"/>
            </a:solid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121920" tIns="121920" bIns="121920" rtlCol="0" anchor="ctr"/>
          <a:lstStyle/>
          <a:p>
            <a:pPr algn="ctr"/>
            <a:r>
              <a:rPr lang="en-US" sz="1600" dirty="0">
                <a:solidFill>
                  <a:srgbClr val="FFFFFF"/>
                </a:solidFill>
                <a:cs typeface="Roboto Regular"/>
              </a:rPr>
              <a:t>Model B</a:t>
            </a:r>
          </a:p>
        </p:txBody>
      </p:sp>
      <p:sp>
        <p:nvSpPr>
          <p:cNvPr id="45" name="Content Placeholder 2">
            <a:extLst>
              <a:ext uri="{FF2B5EF4-FFF2-40B4-BE49-F238E27FC236}">
                <a16:creationId xmlns:a16="http://schemas.microsoft.com/office/drawing/2014/main" id="{FC21494A-89E3-940D-B6F1-EEB380CA67B1}"/>
              </a:ext>
            </a:extLst>
          </p:cNvPr>
          <p:cNvSpPr txBox="1">
            <a:spLocks/>
          </p:cNvSpPr>
          <p:nvPr/>
        </p:nvSpPr>
        <p:spPr bwMode="auto">
          <a:xfrm>
            <a:off x="7177654" y="4685575"/>
            <a:ext cx="2420759"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Accurate but unfair</a:t>
            </a:r>
          </a:p>
        </p:txBody>
      </p:sp>
      <p:sp>
        <p:nvSpPr>
          <p:cNvPr id="46" name="Content Placeholder 2">
            <a:extLst>
              <a:ext uri="{FF2B5EF4-FFF2-40B4-BE49-F238E27FC236}">
                <a16:creationId xmlns:a16="http://schemas.microsoft.com/office/drawing/2014/main" id="{C8EC23AA-7B75-9545-9982-A753D58A3B8A}"/>
              </a:ext>
            </a:extLst>
          </p:cNvPr>
          <p:cNvSpPr txBox="1">
            <a:spLocks/>
          </p:cNvSpPr>
          <p:nvPr/>
        </p:nvSpPr>
        <p:spPr bwMode="auto">
          <a:xfrm>
            <a:off x="9932907" y="4664911"/>
            <a:ext cx="2259093"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Inaccurate but fair</a:t>
            </a:r>
          </a:p>
        </p:txBody>
      </p:sp>
      <p:sp>
        <p:nvSpPr>
          <p:cNvPr id="53" name="Content Placeholder 2">
            <a:extLst>
              <a:ext uri="{FF2B5EF4-FFF2-40B4-BE49-F238E27FC236}">
                <a16:creationId xmlns:a16="http://schemas.microsoft.com/office/drawing/2014/main" id="{2B83E9AE-EC6A-0343-B411-C549EF32C1BE}"/>
              </a:ext>
            </a:extLst>
          </p:cNvPr>
          <p:cNvSpPr txBox="1">
            <a:spLocks/>
          </p:cNvSpPr>
          <p:nvPr/>
        </p:nvSpPr>
        <p:spPr bwMode="auto">
          <a:xfrm>
            <a:off x="7560150" y="5186751"/>
            <a:ext cx="4211141"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How to be both accurate and fair?</a:t>
            </a:r>
          </a:p>
        </p:txBody>
      </p:sp>
      <p:sp>
        <p:nvSpPr>
          <p:cNvPr id="64" name="Content Placeholder 2">
            <a:extLst>
              <a:ext uri="{FF2B5EF4-FFF2-40B4-BE49-F238E27FC236}">
                <a16:creationId xmlns:a16="http://schemas.microsoft.com/office/drawing/2014/main" id="{E16E2F06-1770-BA11-0B32-CA5E5B319468}"/>
              </a:ext>
            </a:extLst>
          </p:cNvPr>
          <p:cNvSpPr txBox="1">
            <a:spLocks/>
          </p:cNvSpPr>
          <p:nvPr/>
        </p:nvSpPr>
        <p:spPr bwMode="auto">
          <a:xfrm>
            <a:off x="8884302" y="3296055"/>
            <a:ext cx="156283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Challenge 2</a:t>
            </a:r>
          </a:p>
        </p:txBody>
      </p:sp>
      <p:sp>
        <p:nvSpPr>
          <p:cNvPr id="65" name="Content Placeholder 2">
            <a:extLst>
              <a:ext uri="{FF2B5EF4-FFF2-40B4-BE49-F238E27FC236}">
                <a16:creationId xmlns:a16="http://schemas.microsoft.com/office/drawing/2014/main" id="{B183B2B4-3DAC-9255-BDEB-8C32C40537C9}"/>
              </a:ext>
            </a:extLst>
          </p:cNvPr>
          <p:cNvSpPr txBox="1">
            <a:spLocks/>
          </p:cNvSpPr>
          <p:nvPr/>
        </p:nvSpPr>
        <p:spPr bwMode="auto">
          <a:xfrm>
            <a:off x="311586" y="5186751"/>
            <a:ext cx="5856437" cy="426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2133" kern="0" dirty="0"/>
              <a:t>Data-driven model also learn the bias from data.</a:t>
            </a:r>
          </a:p>
        </p:txBody>
      </p:sp>
    </p:spTree>
    <p:extLst>
      <p:ext uri="{BB962C8B-B14F-4D97-AF65-F5344CB8AC3E}">
        <p14:creationId xmlns:p14="http://schemas.microsoft.com/office/powerpoint/2010/main" val="369796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412E9-D8CF-0910-0658-4AE51664CF31}"/>
              </a:ext>
            </a:extLst>
          </p:cNvPr>
          <p:cNvSpPr txBox="1"/>
          <p:nvPr/>
        </p:nvSpPr>
        <p:spPr>
          <a:xfrm>
            <a:off x="526555" y="422319"/>
            <a:ext cx="11138889"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Preliminary Results: </a:t>
            </a:r>
            <a:r>
              <a:rPr lang="en-US" sz="3200" dirty="0">
                <a:latin typeface="Arial" panose="020B0604020202020204" pitchFamily="34" charset="0"/>
                <a:cs typeface="Arial" panose="020B0604020202020204" pitchFamily="34" charset="0"/>
              </a:rPr>
              <a:t>FERI Algorithm for Fair Predictions in Liver Transplantation </a:t>
            </a:r>
          </a:p>
        </p:txBody>
      </p:sp>
      <p:sp>
        <p:nvSpPr>
          <p:cNvPr id="4" name="Content Placeholder 2">
            <a:extLst>
              <a:ext uri="{FF2B5EF4-FFF2-40B4-BE49-F238E27FC236}">
                <a16:creationId xmlns:a16="http://schemas.microsoft.com/office/drawing/2014/main" id="{69819D65-76A0-0E06-139B-6741B3D9453B}"/>
              </a:ext>
            </a:extLst>
          </p:cNvPr>
          <p:cNvSpPr txBox="1">
            <a:spLocks/>
          </p:cNvSpPr>
          <p:nvPr/>
        </p:nvSpPr>
        <p:spPr>
          <a:xfrm>
            <a:off x="699208" y="1607258"/>
            <a:ext cx="10470776" cy="4634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itchFamily="2" charset="77"/>
              <a:buChar char="Ø"/>
            </a:pPr>
            <a:r>
              <a:rPr lang="en-US" sz="2000" b="1" dirty="0">
                <a:solidFill>
                  <a:schemeClr val="tx1"/>
                </a:solidFill>
              </a:rPr>
              <a:t>Previous Work </a:t>
            </a:r>
            <a:r>
              <a:rPr lang="en-US" sz="2000" i="1" dirty="0">
                <a:solidFill>
                  <a:schemeClr val="tx1"/>
                </a:solidFill>
              </a:rPr>
              <a:t>(Li, C., Lai, D., Jiang, X., &amp; Zhang, K. (2023))</a:t>
            </a:r>
          </a:p>
          <a:p>
            <a:pPr lvl="1">
              <a:lnSpc>
                <a:spcPct val="100000"/>
              </a:lnSpc>
              <a:buFont typeface="Wingdings" pitchFamily="2" charset="2"/>
              <a:buChar char="§"/>
            </a:pPr>
            <a:r>
              <a:rPr lang="en-US" sz="2000" dirty="0">
                <a:solidFill>
                  <a:schemeClr val="tx1"/>
                </a:solidFill>
              </a:rPr>
              <a:t>Introduced </a:t>
            </a:r>
            <a:r>
              <a:rPr lang="en-US" sz="2000" b="1" i="1" dirty="0">
                <a:solidFill>
                  <a:schemeClr val="tx1"/>
                </a:solidFill>
              </a:rPr>
              <a:t>F</a:t>
            </a:r>
            <a:r>
              <a:rPr lang="en-US" sz="2000" i="1" dirty="0">
                <a:solidFill>
                  <a:schemeClr val="tx1"/>
                </a:solidFill>
              </a:rPr>
              <a:t>airness through </a:t>
            </a:r>
            <a:r>
              <a:rPr lang="en-US" sz="2000" b="1" i="1" dirty="0">
                <a:solidFill>
                  <a:schemeClr val="tx1"/>
                </a:solidFill>
              </a:rPr>
              <a:t>E</a:t>
            </a:r>
            <a:r>
              <a:rPr lang="en-US" sz="2000" i="1" dirty="0">
                <a:solidFill>
                  <a:schemeClr val="tx1"/>
                </a:solidFill>
              </a:rPr>
              <a:t>quitable </a:t>
            </a:r>
            <a:r>
              <a:rPr lang="en-US" sz="2000" b="1" i="1" dirty="0">
                <a:solidFill>
                  <a:schemeClr val="tx1"/>
                </a:solidFill>
              </a:rPr>
              <a:t>R</a:t>
            </a:r>
            <a:r>
              <a:rPr lang="en-US" sz="2000" i="1" dirty="0">
                <a:solidFill>
                  <a:schemeClr val="tx1"/>
                </a:solidFill>
              </a:rPr>
              <a:t>ate of </a:t>
            </a:r>
            <a:r>
              <a:rPr lang="en-US" sz="2000" b="1" i="1" dirty="0">
                <a:solidFill>
                  <a:schemeClr val="tx1"/>
                </a:solidFill>
              </a:rPr>
              <a:t>I</a:t>
            </a:r>
            <a:r>
              <a:rPr lang="en-US" sz="2000" i="1" dirty="0">
                <a:solidFill>
                  <a:schemeClr val="tx1"/>
                </a:solidFill>
              </a:rPr>
              <a:t>mprovement in Multitask Learning </a:t>
            </a:r>
            <a:r>
              <a:rPr lang="en-US" sz="2000" dirty="0">
                <a:solidFill>
                  <a:schemeClr val="tx1"/>
                </a:solidFill>
              </a:rPr>
              <a:t>(FERI) algorithm</a:t>
            </a:r>
          </a:p>
          <a:p>
            <a:pPr lvl="1">
              <a:lnSpc>
                <a:spcPct val="100000"/>
              </a:lnSpc>
              <a:buFont typeface="Wingdings" pitchFamily="2" charset="2"/>
              <a:buChar char="§"/>
            </a:pPr>
            <a:r>
              <a:rPr lang="en-US" sz="2000" dirty="0">
                <a:solidFill>
                  <a:schemeClr val="tx1"/>
                </a:solidFill>
              </a:rPr>
              <a:t>Applied FERI to fair predictions of graft failure risk in liver transplant patients using a multitask transformer-based model</a:t>
            </a:r>
          </a:p>
          <a:p>
            <a:pPr marL="285750" indent="-285750">
              <a:lnSpc>
                <a:spcPct val="100000"/>
              </a:lnSpc>
              <a:buFont typeface="Wingdings" pitchFamily="2" charset="77"/>
              <a:buChar char="Ø"/>
            </a:pPr>
            <a:r>
              <a:rPr lang="en-US" sz="2000" b="1" dirty="0">
                <a:solidFill>
                  <a:schemeClr val="tx1"/>
                </a:solidFill>
              </a:rPr>
              <a:t>FERI Approach</a:t>
            </a:r>
          </a:p>
          <a:p>
            <a:pPr lvl="1">
              <a:lnSpc>
                <a:spcPct val="100000"/>
              </a:lnSpc>
              <a:buFont typeface="Wingdings" pitchFamily="2" charset="2"/>
              <a:buChar char="§"/>
            </a:pPr>
            <a:r>
              <a:rPr lang="en-US" sz="2000" dirty="0">
                <a:solidFill>
                  <a:schemeClr val="tx1"/>
                </a:solidFill>
              </a:rPr>
              <a:t>Constrained subgroup loss by balancing learning rates and preventing subgroup dominance at</a:t>
            </a:r>
            <a:r>
              <a:rPr lang="en-US" sz="2000" b="1" dirty="0">
                <a:solidFill>
                  <a:schemeClr val="tx1"/>
                </a:solidFill>
              </a:rPr>
              <a:t> each training step </a:t>
            </a:r>
            <a:r>
              <a:rPr lang="en-US" sz="2000" dirty="0">
                <a:solidFill>
                  <a:schemeClr val="tx1"/>
                </a:solidFill>
              </a:rPr>
              <a:t>(epoch)</a:t>
            </a:r>
          </a:p>
          <a:p>
            <a:pPr marL="285750" indent="-285750">
              <a:lnSpc>
                <a:spcPct val="100000"/>
              </a:lnSpc>
              <a:buFont typeface="Wingdings" pitchFamily="2" charset="77"/>
              <a:buChar char="Ø"/>
            </a:pPr>
            <a:r>
              <a:rPr lang="en-US" sz="2000" b="1" dirty="0">
                <a:solidFill>
                  <a:schemeClr val="tx1"/>
                </a:solidFill>
              </a:rPr>
              <a:t>Results</a:t>
            </a:r>
          </a:p>
          <a:p>
            <a:pPr lvl="1">
              <a:lnSpc>
                <a:spcPct val="100000"/>
              </a:lnSpc>
              <a:buFont typeface="Wingdings" pitchFamily="2" charset="2"/>
              <a:buChar char="§"/>
            </a:pPr>
            <a:r>
              <a:rPr lang="en-US" sz="2000" dirty="0">
                <a:solidFill>
                  <a:schemeClr val="tx1"/>
                </a:solidFill>
              </a:rPr>
              <a:t>Maintained high predictive accuracy (AUROC and AUPRC) comparable to baseline models</a:t>
            </a:r>
          </a:p>
          <a:p>
            <a:pPr lvl="1">
              <a:lnSpc>
                <a:spcPct val="100000"/>
              </a:lnSpc>
              <a:buFont typeface="Wingdings" pitchFamily="2" charset="2"/>
              <a:buChar char="§"/>
            </a:pPr>
            <a:r>
              <a:rPr lang="en-US" sz="2000" dirty="0">
                <a:solidFill>
                  <a:schemeClr val="tx1"/>
                </a:solidFill>
              </a:rPr>
              <a:t>Reduced demographic parity disparity in gender by </a:t>
            </a:r>
            <a:r>
              <a:rPr lang="en-US" sz="2000" b="1" dirty="0">
                <a:solidFill>
                  <a:schemeClr val="tx1"/>
                </a:solidFill>
              </a:rPr>
              <a:t>71.74%</a:t>
            </a:r>
          </a:p>
          <a:p>
            <a:pPr lvl="1">
              <a:lnSpc>
                <a:spcPct val="100000"/>
              </a:lnSpc>
              <a:buFont typeface="Wingdings" pitchFamily="2" charset="2"/>
              <a:buChar char="§"/>
            </a:pPr>
            <a:r>
              <a:rPr lang="en-US" sz="2000" dirty="0">
                <a:solidFill>
                  <a:schemeClr val="tx1"/>
                </a:solidFill>
              </a:rPr>
              <a:t>Decreased equalized odds disparity in age group predictions by </a:t>
            </a:r>
            <a:r>
              <a:rPr lang="en-US" sz="2000" b="1" dirty="0">
                <a:solidFill>
                  <a:schemeClr val="tx1"/>
                </a:solidFill>
              </a:rPr>
              <a:t>40.46%</a:t>
            </a:r>
          </a:p>
        </p:txBody>
      </p:sp>
      <p:sp>
        <p:nvSpPr>
          <p:cNvPr id="6" name="TextBox 5">
            <a:extLst>
              <a:ext uri="{FF2B5EF4-FFF2-40B4-BE49-F238E27FC236}">
                <a16:creationId xmlns:a16="http://schemas.microsoft.com/office/drawing/2014/main" id="{3CF0D182-6418-1FE2-104C-A1273038D1F5}"/>
              </a:ext>
            </a:extLst>
          </p:cNvPr>
          <p:cNvSpPr txBox="1"/>
          <p:nvPr/>
        </p:nvSpPr>
        <p:spPr>
          <a:xfrm>
            <a:off x="11495464" y="6439061"/>
            <a:ext cx="568554" cy="338554"/>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4/11</a:t>
            </a:r>
          </a:p>
        </p:txBody>
      </p:sp>
    </p:spTree>
    <p:extLst>
      <p:ext uri="{BB962C8B-B14F-4D97-AF65-F5344CB8AC3E}">
        <p14:creationId xmlns:p14="http://schemas.microsoft.com/office/powerpoint/2010/main" val="3908664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412E9-D8CF-0910-0658-4AE51664CF31}"/>
              </a:ext>
            </a:extLst>
          </p:cNvPr>
          <p:cNvSpPr txBox="1"/>
          <p:nvPr/>
        </p:nvSpPr>
        <p:spPr>
          <a:xfrm>
            <a:off x="2743359" y="573419"/>
            <a:ext cx="6719908"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Binary Cross-entropy Loss (BCE) </a:t>
            </a:r>
            <a:endParaRPr lang="en-US" sz="3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105919B-0B77-AE94-D95B-568D67872F52}"/>
                  </a:ext>
                </a:extLst>
              </p:cNvPr>
              <p:cNvSpPr txBox="1"/>
              <p:nvPr/>
            </p:nvSpPr>
            <p:spPr>
              <a:xfrm>
                <a:off x="1108022" y="1338025"/>
                <a:ext cx="9975954" cy="1130822"/>
              </a:xfrm>
              <a:prstGeom prst="rect">
                <a:avLst/>
              </a:prstGeom>
              <a:noFill/>
            </p:spPr>
            <p:txBody>
              <a:bodyPr wrap="square">
                <a:spAutoFit/>
              </a:bodyPr>
              <a:lstStyle/>
              <a:p>
                <a:pPr marL="0" marR="0">
                  <a:spcBef>
                    <a:spcPts val="0"/>
                  </a:spcBef>
                  <a:spcAft>
                    <a:spcPts val="0"/>
                  </a:spcAft>
                </a:pPr>
                <a14:m>
                  <m:oMathPara xmlns:m="http://schemas.openxmlformats.org/officeDocument/2006/math">
                    <m:oMathParaPr>
                      <m:jc m:val="centerGroup"/>
                    </m:oMathParaPr>
                    <m:oMath xmlns:m="http://schemas.openxmlformats.org/officeDocument/2006/math">
                      <m:r>
                        <a:rPr lang="en-US" sz="2400" b="0" i="1" smtClean="0">
                          <a:effectLst/>
                          <a:latin typeface="Cambria Math" panose="02040503050406030204" pitchFamily="18" charset="0"/>
                          <a:ea typeface="SimSun" panose="02010600030101010101" pitchFamily="2" charset="-122"/>
                        </a:rPr>
                        <m:t>𝐿</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b="1" i="1">
                                  <a:effectLst/>
                                  <a:latin typeface="Cambria Math" panose="02040503050406030204" pitchFamily="18" charset="0"/>
                                  <a:ea typeface="SimSun" panose="02010600030101010101" pitchFamily="2" charset="-122"/>
                                </a:rPr>
                                <m:t>𝜽</m:t>
                              </m:r>
                            </m:e>
                            <m:sub>
                              <m:r>
                                <a:rPr lang="en-US" sz="2400" b="0" i="1" smtClean="0">
                                  <a:effectLst/>
                                  <a:latin typeface="Cambria Math" panose="02040503050406030204" pitchFamily="18" charset="0"/>
                                  <a:ea typeface="SimSun" panose="02010600030101010101" pitchFamily="2" charset="-122"/>
                                </a:rPr>
                                <m:t>𝑡</m:t>
                              </m:r>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𝑘</m:t>
                              </m:r>
                            </m:sub>
                          </m:sSub>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r>
                            <a:rPr lang="en-US" sz="2400" i="1">
                              <a:effectLst/>
                              <a:latin typeface="Cambria Math" panose="02040503050406030204" pitchFamily="18" charset="0"/>
                              <a:ea typeface="SimSun" panose="02010600030101010101" pitchFamily="2" charset="-122"/>
                            </a:rPr>
                            <m:t>1</m:t>
                          </m:r>
                        </m:num>
                        <m:den>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𝑁</m:t>
                              </m:r>
                            </m:e>
                            <m:sub>
                              <m:r>
                                <a:rPr lang="en-US" sz="2400" i="1">
                                  <a:effectLst/>
                                  <a:latin typeface="Cambria Math" panose="02040503050406030204" pitchFamily="18" charset="0"/>
                                  <a:ea typeface="SimSun" panose="02010600030101010101" pitchFamily="2" charset="-122"/>
                                </a:rPr>
                                <m:t>𝑘</m:t>
                              </m:r>
                            </m:sub>
                          </m:sSub>
                        </m:den>
                      </m:f>
                      <m:nary>
                        <m:naryPr>
                          <m:chr m:val="∑"/>
                          <m:limLoc m:val="undOvr"/>
                          <m:ctrlPr>
                            <a:rPr lang="en-US" sz="2400" i="1">
                              <a:effectLst/>
                              <a:latin typeface="Cambria Math" panose="02040503050406030204" pitchFamily="18" charset="0"/>
                              <a:ea typeface="SimSun" panose="02010600030101010101" pitchFamily="2" charset="-122"/>
                            </a:rPr>
                          </m:ctrlPr>
                        </m:naryPr>
                        <m:sub>
                          <m:r>
                            <a:rPr lang="en-US" sz="2400" i="1">
                              <a:effectLst/>
                              <a:latin typeface="Cambria Math" panose="02040503050406030204" pitchFamily="18" charset="0"/>
                              <a:ea typeface="SimSun" panose="02010600030101010101" pitchFamily="2" charset="-122"/>
                            </a:rPr>
                            <m:t>𝑖</m:t>
                          </m:r>
                          <m:r>
                            <a:rPr lang="en-US" sz="2400" i="1">
                              <a:effectLst/>
                              <a:latin typeface="Cambria Math" panose="02040503050406030204" pitchFamily="18" charset="0"/>
                              <a:ea typeface="SimSun" panose="02010600030101010101" pitchFamily="2" charset="-122"/>
                            </a:rPr>
                            <m:t>=1</m:t>
                          </m:r>
                        </m:sub>
                        <m:sup>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𝑁</m:t>
                              </m:r>
                            </m:e>
                            <m:sub>
                              <m:r>
                                <a:rPr lang="en-US" sz="2400" i="1">
                                  <a:effectLst/>
                                  <a:latin typeface="Cambria Math" panose="02040503050406030204" pitchFamily="18" charset="0"/>
                                  <a:ea typeface="SimSun" panose="02010600030101010101" pitchFamily="2" charset="-122"/>
                                </a:rPr>
                                <m:t>𝑘</m:t>
                              </m:r>
                            </m:sub>
                          </m:sSub>
                        </m:sup>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𝑖</m:t>
                                  </m:r>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𝑘</m:t>
                                  </m:r>
                                </m:sub>
                              </m:sSub>
                              <m:func>
                                <m:funcPr>
                                  <m:ctrlPr>
                                    <a:rPr lang="en-US" sz="2400" i="1">
                                      <a:effectLst/>
                                      <a:latin typeface="Cambria Math" panose="02040503050406030204" pitchFamily="18" charset="0"/>
                                      <a:ea typeface="SimSun" panose="02010600030101010101" pitchFamily="2" charset="-122"/>
                                    </a:rPr>
                                  </m:ctrlPr>
                                </m:funcPr>
                                <m:fName>
                                  <m:r>
                                    <m:rPr>
                                      <m:sty m:val="p"/>
                                    </m:rPr>
                                    <a:rPr lang="en-US" sz="2400">
                                      <a:effectLst/>
                                      <a:latin typeface="Cambria Math" panose="02040503050406030204" pitchFamily="18" charset="0"/>
                                      <a:ea typeface="SimSun" panose="02010600030101010101" pitchFamily="2" charset="-122"/>
                                    </a:rPr>
                                    <m:t>log</m:t>
                                  </m:r>
                                </m:fName>
                                <m:e>
                                  <m:d>
                                    <m:dPr>
                                      <m:ctrlPr>
                                        <a:rPr lang="en-US" sz="2400" i="1">
                                          <a:effectLst/>
                                          <a:latin typeface="Cambria Math" panose="02040503050406030204" pitchFamily="18" charset="0"/>
                                          <a:ea typeface="SimSun" panose="02010600030101010101" pitchFamily="2" charset="-122"/>
                                        </a:rPr>
                                      </m:ctrlPr>
                                    </m:dPr>
                                    <m:e>
                                      <m:sSub>
                                        <m:sSubPr>
                                          <m:ctrlPr>
                                            <a:rPr lang="en-US" sz="2400" i="1">
                                              <a:solidFill>
                                                <a:srgbClr val="000000"/>
                                              </a:solidFill>
                                              <a:effectLst/>
                                              <a:latin typeface="Cambria Math" panose="02040503050406030204" pitchFamily="18" charset="0"/>
                                              <a:ea typeface="SimSun" panose="02010600030101010101" pitchFamily="2" charset="-122"/>
                                            </a:rPr>
                                          </m:ctrlPr>
                                        </m:sSubPr>
                                        <m:e>
                                          <m:r>
                                            <a:rPr lang="en-US" sz="2400" i="1">
                                              <a:solidFill>
                                                <a:srgbClr val="000000"/>
                                              </a:solidFill>
                                              <a:effectLst/>
                                              <a:latin typeface="Cambria Math" panose="02040503050406030204" pitchFamily="18" charset="0"/>
                                              <a:ea typeface="SimSun" panose="02010600030101010101" pitchFamily="2" charset="-122"/>
                                            </a:rPr>
                                            <m:t>𝑃</m:t>
                                          </m:r>
                                        </m:e>
                                        <m:sub>
                                          <m:r>
                                            <a:rPr lang="en-US" sz="2400" i="1">
                                              <a:solidFill>
                                                <a:srgbClr val="000000"/>
                                              </a:solidFill>
                                              <a:effectLst/>
                                              <a:latin typeface="Cambria Math" panose="02040503050406030204" pitchFamily="18" charset="0"/>
                                              <a:ea typeface="SimSun" panose="02010600030101010101" pitchFamily="2" charset="-122"/>
                                            </a:rPr>
                                            <m:t>𝑖</m:t>
                                          </m:r>
                                          <m:r>
                                            <a:rPr lang="en-US" sz="2400" i="1">
                                              <a:solidFill>
                                                <a:srgbClr val="000000"/>
                                              </a:solidFill>
                                              <a:effectLst/>
                                              <a:latin typeface="Cambria Math" panose="02040503050406030204" pitchFamily="18" charset="0"/>
                                              <a:ea typeface="SimSun" panose="02010600030101010101" pitchFamily="2" charset="-122"/>
                                            </a:rPr>
                                            <m:t>,</m:t>
                                          </m:r>
                                          <m:r>
                                            <a:rPr lang="en-US" sz="2400" i="1">
                                              <a:solidFill>
                                                <a:srgbClr val="000000"/>
                                              </a:solidFill>
                                              <a:effectLst/>
                                              <a:latin typeface="Cambria Math" panose="02040503050406030204" pitchFamily="18" charset="0"/>
                                              <a:ea typeface="SimSun" panose="02010600030101010101" pitchFamily="2" charset="-122"/>
                                            </a:rPr>
                                            <m:t>𝑘</m:t>
                                          </m:r>
                                        </m:sub>
                                      </m:sSub>
                                      <m:r>
                                        <a:rPr lang="en-US" sz="2400" i="1">
                                          <a:solidFill>
                                            <a:srgbClr val="000000"/>
                                          </a:solidFill>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b="1" i="1">
                                              <a:effectLst/>
                                              <a:latin typeface="Cambria Math" panose="02040503050406030204" pitchFamily="18" charset="0"/>
                                              <a:ea typeface="SimSun" panose="02010600030101010101" pitchFamily="2" charset="-122"/>
                                            </a:rPr>
                                            <m:t>𝜽</m:t>
                                          </m:r>
                                        </m:e>
                                        <m:sub>
                                          <m:r>
                                            <a:rPr lang="en-US" sz="2400" b="0" i="1" smtClean="0">
                                              <a:effectLst/>
                                              <a:latin typeface="Cambria Math" panose="02040503050406030204" pitchFamily="18" charset="0"/>
                                              <a:ea typeface="SimSun" panose="02010600030101010101" pitchFamily="2" charset="-122"/>
                                            </a:rPr>
                                            <m:t>𝑡</m:t>
                                          </m:r>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𝑘</m:t>
                                          </m:r>
                                        </m:sub>
                                      </m:sSub>
                                      <m:r>
                                        <a:rPr lang="en-US" sz="2400" b="1" i="1">
                                          <a:effectLst/>
                                          <a:latin typeface="Cambria Math" panose="02040503050406030204" pitchFamily="18" charset="0"/>
                                          <a:ea typeface="SimSun" panose="02010600030101010101" pitchFamily="2" charset="-122"/>
                                        </a:rPr>
                                        <m:t>)</m:t>
                                      </m:r>
                                    </m:e>
                                  </m:d>
                                </m:e>
                              </m:func>
                              <m:r>
                                <a:rPr lang="en-US" sz="2400" i="1">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1−</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𝑖</m:t>
                                      </m:r>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𝑘</m:t>
                                      </m:r>
                                    </m:sub>
                                  </m:sSub>
                                </m:e>
                              </m:d>
                              <m:r>
                                <m:rPr>
                                  <m:sty m:val="p"/>
                                </m:rPr>
                                <a:rPr lang="en-US" sz="2400">
                                  <a:effectLst/>
                                  <a:latin typeface="Cambria Math" panose="02040503050406030204" pitchFamily="18" charset="0"/>
                                  <a:ea typeface="SimSun" panose="02010600030101010101" pitchFamily="2" charset="-122"/>
                                </a:rPr>
                                <m:t>log</m:t>
                              </m:r>
                              <m:r>
                                <a:rPr lang="en-US" sz="2400">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(1−</m:t>
                              </m:r>
                              <m:sSub>
                                <m:sSubPr>
                                  <m:ctrlPr>
                                    <a:rPr lang="en-US" sz="2400" i="1">
                                      <a:solidFill>
                                        <a:srgbClr val="000000"/>
                                      </a:solidFill>
                                      <a:effectLst/>
                                      <a:latin typeface="Cambria Math" panose="02040503050406030204" pitchFamily="18" charset="0"/>
                                      <a:ea typeface="SimSun" panose="02010600030101010101" pitchFamily="2" charset="-122"/>
                                    </a:rPr>
                                  </m:ctrlPr>
                                </m:sSubPr>
                                <m:e>
                                  <m:r>
                                    <a:rPr lang="en-US" sz="2400" i="1">
                                      <a:solidFill>
                                        <a:srgbClr val="000000"/>
                                      </a:solidFill>
                                      <a:effectLst/>
                                      <a:latin typeface="Cambria Math" panose="02040503050406030204" pitchFamily="18" charset="0"/>
                                      <a:ea typeface="SimSun" panose="02010600030101010101" pitchFamily="2" charset="-122"/>
                                    </a:rPr>
                                    <m:t>𝑃</m:t>
                                  </m:r>
                                </m:e>
                                <m:sub>
                                  <m:r>
                                    <a:rPr lang="en-US" sz="2400" i="1">
                                      <a:solidFill>
                                        <a:srgbClr val="000000"/>
                                      </a:solidFill>
                                      <a:effectLst/>
                                      <a:latin typeface="Cambria Math" panose="02040503050406030204" pitchFamily="18" charset="0"/>
                                      <a:ea typeface="SimSun" panose="02010600030101010101" pitchFamily="2" charset="-122"/>
                                    </a:rPr>
                                    <m:t>𝑖</m:t>
                                  </m:r>
                                  <m:r>
                                    <a:rPr lang="en-US" sz="2400" i="1">
                                      <a:solidFill>
                                        <a:srgbClr val="000000"/>
                                      </a:solidFill>
                                      <a:effectLst/>
                                      <a:latin typeface="Cambria Math" panose="02040503050406030204" pitchFamily="18" charset="0"/>
                                      <a:ea typeface="SimSun" panose="02010600030101010101" pitchFamily="2" charset="-122"/>
                                    </a:rPr>
                                    <m:t>,</m:t>
                                  </m:r>
                                  <m:r>
                                    <a:rPr lang="en-US" sz="2400" i="1">
                                      <a:solidFill>
                                        <a:srgbClr val="000000"/>
                                      </a:solidFill>
                                      <a:effectLst/>
                                      <a:latin typeface="Cambria Math" panose="02040503050406030204" pitchFamily="18" charset="0"/>
                                      <a:ea typeface="SimSun" panose="02010600030101010101" pitchFamily="2" charset="-122"/>
                                    </a:rPr>
                                    <m:t>𝑘</m:t>
                                  </m:r>
                                </m:sub>
                              </m:sSub>
                              <m:r>
                                <a:rPr lang="en-US" sz="2400" i="1">
                                  <a:solidFill>
                                    <a:srgbClr val="000000"/>
                                  </a:solidFill>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b="1" i="1">
                                      <a:effectLst/>
                                      <a:latin typeface="Cambria Math" panose="02040503050406030204" pitchFamily="18" charset="0"/>
                                      <a:ea typeface="SimSun" panose="02010600030101010101" pitchFamily="2" charset="-122"/>
                                    </a:rPr>
                                    <m:t>𝜽</m:t>
                                  </m:r>
                                </m:e>
                                <m:sub>
                                  <m:r>
                                    <a:rPr lang="en-US" sz="2400" b="0" i="1" smtClean="0">
                                      <a:effectLst/>
                                      <a:latin typeface="Cambria Math" panose="02040503050406030204" pitchFamily="18" charset="0"/>
                                      <a:ea typeface="SimSun" panose="02010600030101010101" pitchFamily="2" charset="-122"/>
                                    </a:rPr>
                                    <m:t>𝑡</m:t>
                                  </m:r>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𝑘</m:t>
                                  </m:r>
                                </m:sub>
                              </m:sSub>
                              <m:r>
                                <a:rPr lang="en-US" sz="2400" b="1"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m:t>
                              </m:r>
                            </m:e>
                          </m:d>
                        </m:e>
                      </m:nary>
                    </m:oMath>
                  </m:oMathPara>
                </a14:m>
                <a:endParaRPr lang="en-US" sz="2400" dirty="0">
                  <a:effectLst/>
                  <a:latin typeface="Times New Roman" panose="02020603050405020304" pitchFamily="18" charset="0"/>
                  <a:ea typeface="SimSun" panose="02010600030101010101" pitchFamily="2" charset="-122"/>
                </a:endParaRPr>
              </a:p>
            </p:txBody>
          </p:sp>
        </mc:Choice>
        <mc:Fallback xmlns="">
          <p:sp>
            <p:nvSpPr>
              <p:cNvPr id="24" name="TextBox 23">
                <a:extLst>
                  <a:ext uri="{FF2B5EF4-FFF2-40B4-BE49-F238E27FC236}">
                    <a16:creationId xmlns:a16="http://schemas.microsoft.com/office/drawing/2014/main" id="{8105919B-0B77-AE94-D95B-568D67872F52}"/>
                  </a:ext>
                </a:extLst>
              </p:cNvPr>
              <p:cNvSpPr txBox="1">
                <a:spLocks noRot="1" noChangeAspect="1" noMove="1" noResize="1" noEditPoints="1" noAdjustHandles="1" noChangeArrowheads="1" noChangeShapeType="1" noTextEdit="1"/>
              </p:cNvSpPr>
              <p:nvPr/>
            </p:nvSpPr>
            <p:spPr>
              <a:xfrm>
                <a:off x="1108022" y="1338025"/>
                <a:ext cx="9975954" cy="1130822"/>
              </a:xfrm>
              <a:prstGeom prst="rect">
                <a:avLst/>
              </a:prstGeom>
              <a:blipFill>
                <a:blip r:embed="rId3"/>
                <a:stretch>
                  <a:fillRect t="-102222" b="-15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70CC5F5-4B01-E5B7-FA14-E301E9E54BCA}"/>
                  </a:ext>
                </a:extLst>
              </p:cNvPr>
              <p:cNvSpPr txBox="1"/>
              <p:nvPr/>
            </p:nvSpPr>
            <p:spPr>
              <a:xfrm>
                <a:off x="1625182" y="4204653"/>
                <a:ext cx="8941633" cy="1811906"/>
              </a:xfrm>
              <a:prstGeom prst="rect">
                <a:avLst/>
              </a:prstGeom>
              <a:noFill/>
            </p:spPr>
            <p:txBody>
              <a:bodyPr wrap="square">
                <a:spAutoFit/>
              </a:bodyPr>
              <a:lstStyle/>
              <a:p>
                <a:pPr marL="342900" marR="0" lvl="0" indent="-342900" algn="just">
                  <a:spcBef>
                    <a:spcPts val="600"/>
                  </a:spcBef>
                  <a:spcAft>
                    <a:spcPts val="0"/>
                  </a:spcAft>
                  <a:buFont typeface="Wingdings" pitchFamily="2" charset="2"/>
                  <a:buChar char="§"/>
                </a:pPr>
                <a14:m>
                  <m:oMath xmlns:m="http://schemas.openxmlformats.org/officeDocument/2006/math">
                    <m:sSub>
                      <m:sSubPr>
                        <m:ctrlPr>
                          <a:rPr lang="en-US" sz="2000" i="1" smtClean="0">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𝑁</m:t>
                        </m:r>
                      </m:e>
                      <m:sub>
                        <m:r>
                          <a:rPr lang="en-US" sz="2000" i="1">
                            <a:effectLst/>
                            <a:latin typeface="Cambria Math" panose="02040503050406030204" pitchFamily="18" charset="0"/>
                            <a:ea typeface="SimSun" panose="02010600030101010101" pitchFamily="2" charset="-122"/>
                          </a:rPr>
                          <m:t>𝑘</m:t>
                        </m:r>
                      </m:sub>
                    </m:sSub>
                  </m:oMath>
                </a14:m>
                <a:r>
                  <a:rPr lang="en-US" sz="2000" dirty="0">
                    <a:effectLst/>
                    <a:latin typeface="Arial" panose="020B0604020202020204" pitchFamily="34" charset="0"/>
                    <a:ea typeface="SimSun" panose="02010600030101010101" pitchFamily="2" charset="-122"/>
                    <a:cs typeface="Arial" panose="020B0604020202020204" pitchFamily="34" charset="0"/>
                  </a:rPr>
                  <a:t> is the number of samples in each task </a:t>
                </a:r>
                <a14:m>
                  <m:oMath xmlns:m="http://schemas.openxmlformats.org/officeDocument/2006/math">
                    <m:r>
                      <a:rPr lang="en-US" sz="2000" i="1">
                        <a:effectLst/>
                        <a:latin typeface="Cambria Math" panose="02040503050406030204" pitchFamily="18" charset="0"/>
                        <a:ea typeface="SimSun" panose="02010600030101010101" pitchFamily="2" charset="-122"/>
                      </a:rPr>
                      <m:t>𝑘</m:t>
                    </m:r>
                  </m:oMath>
                </a14:m>
                <a:r>
                  <a:rPr lang="en-US" sz="2000" dirty="0">
                    <a:effectLst/>
                    <a:latin typeface="Arial" panose="020B0604020202020204" pitchFamily="34" charset="0"/>
                    <a:ea typeface="SimSun" panose="02010600030101010101" pitchFamily="2" charset="-122"/>
                    <a:cs typeface="Arial" panose="020B0604020202020204" pitchFamily="34" charset="0"/>
                  </a:rPr>
                  <a:t>.</a:t>
                </a:r>
              </a:p>
              <a:p>
                <a:pPr marL="342900" marR="0" lvl="0" indent="-342900" algn="just">
                  <a:spcBef>
                    <a:spcPts val="600"/>
                  </a:spcBef>
                  <a:spcAft>
                    <a:spcPts val="0"/>
                  </a:spcAft>
                  <a:buFont typeface="Wingdings" pitchFamily="2" charset="2"/>
                  <a:buChar char="§"/>
                </a:pPr>
                <a14:m>
                  <m:oMath xmlns:m="http://schemas.openxmlformats.org/officeDocument/2006/math">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𝑘</m:t>
                        </m:r>
                      </m:sub>
                    </m:sSub>
                  </m:oMath>
                </a14:m>
                <a:r>
                  <a:rPr lang="en-US" sz="2000" dirty="0">
                    <a:effectLst/>
                    <a:latin typeface="Arial" panose="020B0604020202020204" pitchFamily="34" charset="0"/>
                    <a:ea typeface="SimSun" panose="02010600030101010101" pitchFamily="2" charset="-122"/>
                    <a:cs typeface="Arial" panose="020B0604020202020204" pitchFamily="34" charset="0"/>
                  </a:rPr>
                  <a:t> indicates the observed binary label for each sample </a:t>
                </a:r>
                <a14:m>
                  <m:oMath xmlns:m="http://schemas.openxmlformats.org/officeDocument/2006/math">
                    <m:r>
                      <a:rPr lang="en-US" sz="2000" i="1">
                        <a:effectLst/>
                        <a:latin typeface="Cambria Math" panose="02040503050406030204" pitchFamily="18" charset="0"/>
                        <a:ea typeface="SimSun" panose="02010600030101010101" pitchFamily="2" charset="-122"/>
                      </a:rPr>
                      <m:t>𝑖</m:t>
                    </m:r>
                  </m:oMath>
                </a14:m>
                <a:r>
                  <a:rPr lang="en-US" sz="2000" dirty="0">
                    <a:effectLst/>
                    <a:latin typeface="Arial" panose="020B0604020202020204" pitchFamily="34" charset="0"/>
                    <a:ea typeface="SimSun" panose="02010600030101010101" pitchFamily="2" charset="-122"/>
                    <a:cs typeface="Arial" panose="020B0604020202020204" pitchFamily="34" charset="0"/>
                  </a:rPr>
                  <a:t> in task </a:t>
                </a:r>
                <a14:m>
                  <m:oMath xmlns:m="http://schemas.openxmlformats.org/officeDocument/2006/math">
                    <m:r>
                      <a:rPr lang="en-US" sz="2000" i="1">
                        <a:effectLst/>
                        <a:latin typeface="Cambria Math" panose="02040503050406030204" pitchFamily="18" charset="0"/>
                        <a:ea typeface="SimSun" panose="02010600030101010101" pitchFamily="2" charset="-122"/>
                      </a:rPr>
                      <m:t>𝑘</m:t>
                    </m:r>
                  </m:oMath>
                </a14:m>
                <a:r>
                  <a:rPr lang="en-US" sz="2000" dirty="0">
                    <a:effectLst/>
                    <a:latin typeface="Arial" panose="020B0604020202020204" pitchFamily="34" charset="0"/>
                    <a:ea typeface="SimSun" panose="02010600030101010101" pitchFamily="2" charset="-122"/>
                    <a:cs typeface="Arial" panose="020B0604020202020204" pitchFamily="34" charset="0"/>
                  </a:rPr>
                  <a:t>, with 1 denoting the positive </a:t>
                </a:r>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class and 0 the negative class.</a:t>
                </a:r>
                <a:endParaRPr lang="en-US" sz="2000" dirty="0">
                  <a:effectLst/>
                  <a:latin typeface="Arial" panose="020B0604020202020204" pitchFamily="34" charset="0"/>
                  <a:ea typeface="SimSun" panose="02010600030101010101" pitchFamily="2" charset="-122"/>
                  <a:cs typeface="Arial" panose="020B0604020202020204" pitchFamily="34" charset="0"/>
                </a:endParaRPr>
              </a:p>
              <a:p>
                <a:pPr marL="342900" marR="0" lvl="0" indent="-342900" algn="just">
                  <a:spcBef>
                    <a:spcPts val="600"/>
                  </a:spcBef>
                  <a:spcAft>
                    <a:spcPts val="0"/>
                  </a:spcAft>
                  <a:buFont typeface="Wingdings" pitchFamily="2" charset="2"/>
                  <a:buChar char="§"/>
                </a:pPr>
                <a14:m>
                  <m:oMath xmlns:m="http://schemas.openxmlformats.org/officeDocument/2006/math">
                    <m:sSub>
                      <m:sSubPr>
                        <m:ctrlPr>
                          <a:rPr lang="en-US" sz="2000" i="1">
                            <a:solidFill>
                              <a:srgbClr val="000000"/>
                            </a:solidFill>
                            <a:effectLst/>
                            <a:latin typeface="Cambria Math" panose="02040503050406030204" pitchFamily="18" charset="0"/>
                            <a:ea typeface="SimSun" panose="02010600030101010101" pitchFamily="2" charset="-122"/>
                          </a:rPr>
                        </m:ctrlPr>
                      </m:sSubPr>
                      <m:e>
                        <m:r>
                          <a:rPr lang="en-US" sz="2000" i="1">
                            <a:solidFill>
                              <a:srgbClr val="000000"/>
                            </a:solidFill>
                            <a:effectLst/>
                            <a:latin typeface="Cambria Math" panose="02040503050406030204" pitchFamily="18" charset="0"/>
                            <a:ea typeface="SimSun" panose="02010600030101010101" pitchFamily="2" charset="-122"/>
                          </a:rPr>
                          <m:t>𝑃</m:t>
                        </m:r>
                      </m:e>
                      <m:sub>
                        <m:r>
                          <a:rPr lang="en-US" sz="2000" i="1">
                            <a:solidFill>
                              <a:srgbClr val="000000"/>
                            </a:solidFill>
                            <a:effectLst/>
                            <a:latin typeface="Cambria Math" panose="02040503050406030204" pitchFamily="18" charset="0"/>
                            <a:ea typeface="SimSun" panose="02010600030101010101" pitchFamily="2" charset="-122"/>
                          </a:rPr>
                          <m:t>𝑖</m:t>
                        </m:r>
                        <m:r>
                          <a:rPr lang="en-US" sz="2000" i="1">
                            <a:solidFill>
                              <a:srgbClr val="000000"/>
                            </a:solidFill>
                            <a:effectLst/>
                            <a:latin typeface="Cambria Math" panose="02040503050406030204" pitchFamily="18" charset="0"/>
                            <a:ea typeface="SimSun" panose="02010600030101010101" pitchFamily="2" charset="-122"/>
                          </a:rPr>
                          <m:t>,</m:t>
                        </m:r>
                        <m:r>
                          <a:rPr lang="en-US" sz="2000" i="1">
                            <a:solidFill>
                              <a:srgbClr val="000000"/>
                            </a:solidFill>
                            <a:effectLst/>
                            <a:latin typeface="Cambria Math" panose="02040503050406030204" pitchFamily="18" charset="0"/>
                            <a:ea typeface="SimSun" panose="02010600030101010101" pitchFamily="2" charset="-122"/>
                          </a:rPr>
                          <m:t>𝑘</m:t>
                        </m:r>
                      </m:sub>
                    </m:sSub>
                    <m:r>
                      <a:rPr lang="en-US" sz="2000" i="1">
                        <a:solidFill>
                          <a:srgbClr val="000000"/>
                        </a:solidFill>
                        <a:effectLst/>
                        <a:latin typeface="Cambria Math" panose="02040503050406030204" pitchFamily="18" charset="0"/>
                        <a:ea typeface="SimSun" panose="02010600030101010101" pitchFamily="2" charset="-122"/>
                      </a:rPr>
                      <m:t>(</m:t>
                    </m:r>
                    <m:sSub>
                      <m:sSubPr>
                        <m:ctrlPr>
                          <a:rPr lang="en-US" sz="2000" i="1">
                            <a:solidFill>
                              <a:srgbClr val="000000"/>
                            </a:solidFill>
                            <a:effectLst/>
                            <a:latin typeface="Cambria Math" panose="02040503050406030204" pitchFamily="18" charset="0"/>
                            <a:ea typeface="SimSun" panose="02010600030101010101" pitchFamily="2" charset="-122"/>
                          </a:rPr>
                        </m:ctrlPr>
                      </m:sSubPr>
                      <m:e>
                        <m:r>
                          <a:rPr lang="en-US" sz="2000" b="1" i="1">
                            <a:solidFill>
                              <a:srgbClr val="000000"/>
                            </a:solidFill>
                            <a:effectLst/>
                            <a:latin typeface="Cambria Math" panose="02040503050406030204" pitchFamily="18" charset="0"/>
                            <a:ea typeface="SimSun" panose="02010600030101010101" pitchFamily="2" charset="-122"/>
                          </a:rPr>
                          <m:t>𝜽</m:t>
                        </m:r>
                      </m:e>
                      <m:sub>
                        <m:r>
                          <a:rPr lang="en-US" sz="2000" b="0" i="1" smtClean="0">
                            <a:solidFill>
                              <a:srgbClr val="000000"/>
                            </a:solidFill>
                            <a:effectLst/>
                            <a:latin typeface="Cambria Math" panose="02040503050406030204" pitchFamily="18" charset="0"/>
                            <a:ea typeface="SimSun" panose="02010600030101010101" pitchFamily="2" charset="-122"/>
                          </a:rPr>
                          <m:t>𝑡</m:t>
                        </m:r>
                        <m:r>
                          <a:rPr lang="en-US" sz="2000" i="1">
                            <a:solidFill>
                              <a:srgbClr val="000000"/>
                            </a:solidFill>
                            <a:effectLst/>
                            <a:latin typeface="Cambria Math" panose="02040503050406030204" pitchFamily="18" charset="0"/>
                            <a:ea typeface="SimSun" panose="02010600030101010101" pitchFamily="2" charset="-122"/>
                          </a:rPr>
                          <m:t>,</m:t>
                        </m:r>
                        <m:r>
                          <a:rPr lang="en-US" sz="2000" i="1">
                            <a:solidFill>
                              <a:srgbClr val="000000"/>
                            </a:solidFill>
                            <a:effectLst/>
                            <a:latin typeface="Cambria Math" panose="02040503050406030204" pitchFamily="18" charset="0"/>
                            <a:ea typeface="SimSun" panose="02010600030101010101" pitchFamily="2" charset="-122"/>
                          </a:rPr>
                          <m:t>𝑘</m:t>
                        </m:r>
                      </m:sub>
                    </m:sSub>
                    <m:r>
                      <a:rPr lang="en-US" sz="2000" b="1" i="1">
                        <a:solidFill>
                          <a:srgbClr val="000000"/>
                        </a:solidFill>
                        <a:effectLst/>
                        <a:latin typeface="Cambria Math" panose="02040503050406030204" pitchFamily="18" charset="0"/>
                        <a:ea typeface="SimSun" panose="02010600030101010101" pitchFamily="2" charset="-122"/>
                      </a:rPr>
                      <m:t>)</m:t>
                    </m:r>
                  </m:oMath>
                </a14:m>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is the predicted probability that observation </a:t>
                </a:r>
                <a14:m>
                  <m:oMath xmlns:m="http://schemas.openxmlformats.org/officeDocument/2006/math">
                    <m:r>
                      <a:rPr lang="en-US" sz="2000" i="1">
                        <a:effectLst/>
                        <a:latin typeface="Cambria Math" panose="02040503050406030204" pitchFamily="18" charset="0"/>
                        <a:ea typeface="SimSun" panose="02010600030101010101" pitchFamily="2" charset="-122"/>
                      </a:rPr>
                      <m:t>𝑖</m:t>
                    </m:r>
                  </m:oMath>
                </a14:m>
                <a:r>
                  <a:rPr lang="en-US" sz="2000" dirty="0">
                    <a:effectLst/>
                    <a:latin typeface="Arial" panose="020B0604020202020204" pitchFamily="34" charset="0"/>
                    <a:ea typeface="SimSun" panose="02010600030101010101" pitchFamily="2" charset="-122"/>
                    <a:cs typeface="Arial" panose="020B0604020202020204" pitchFamily="34" charset="0"/>
                  </a:rPr>
                  <a:t> in task </a:t>
                </a:r>
                <a14:m>
                  <m:oMath xmlns:m="http://schemas.openxmlformats.org/officeDocument/2006/math">
                    <m:r>
                      <a:rPr lang="en-US" sz="2000" i="1">
                        <a:effectLst/>
                        <a:latin typeface="Cambria Math" panose="02040503050406030204" pitchFamily="18" charset="0"/>
                        <a:ea typeface="SimSun" panose="02010600030101010101" pitchFamily="2" charset="-122"/>
                      </a:rPr>
                      <m:t>𝑘</m:t>
                    </m:r>
                  </m:oMath>
                </a14:m>
                <a:r>
                  <a:rPr lang="en-US" sz="2000" dirty="0">
                    <a:solidFill>
                      <a:srgbClr val="000000"/>
                    </a:solidFill>
                    <a:effectLst/>
                    <a:latin typeface="Arial" panose="020B0604020202020204" pitchFamily="34" charset="0"/>
                    <a:ea typeface="SimSun" panose="02010600030101010101" pitchFamily="2" charset="-122"/>
                    <a:cs typeface="Arial" panose="020B0604020202020204" pitchFamily="34" charset="0"/>
                  </a:rPr>
                  <a:t> belongs to the positive class</a:t>
                </a:r>
                <a:endParaRPr lang="en-US" sz="2000" dirty="0">
                  <a:effectLst/>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26" name="TextBox 25">
                <a:extLst>
                  <a:ext uri="{FF2B5EF4-FFF2-40B4-BE49-F238E27FC236}">
                    <a16:creationId xmlns:a16="http://schemas.microsoft.com/office/drawing/2014/main" id="{870CC5F5-4B01-E5B7-FA14-E301E9E54BCA}"/>
                  </a:ext>
                </a:extLst>
              </p:cNvPr>
              <p:cNvSpPr txBox="1">
                <a:spLocks noRot="1" noChangeAspect="1" noMove="1" noResize="1" noEditPoints="1" noAdjustHandles="1" noChangeArrowheads="1" noChangeShapeType="1" noTextEdit="1"/>
              </p:cNvSpPr>
              <p:nvPr/>
            </p:nvSpPr>
            <p:spPr>
              <a:xfrm>
                <a:off x="1625182" y="4204653"/>
                <a:ext cx="8941633" cy="1811906"/>
              </a:xfrm>
              <a:prstGeom prst="rect">
                <a:avLst/>
              </a:prstGeom>
              <a:blipFill>
                <a:blip r:embed="rId4"/>
                <a:stretch>
                  <a:fillRect l="-710" t="-2098" r="-852" b="-55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C02CD93-D8A8-74D0-3D7C-23368F676018}"/>
                  </a:ext>
                </a:extLst>
              </p:cNvPr>
              <p:cNvSpPr txBox="1"/>
              <p:nvPr/>
            </p:nvSpPr>
            <p:spPr>
              <a:xfrm>
                <a:off x="3045500" y="2771339"/>
                <a:ext cx="6100996"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𝐿𝑜𝑠</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𝑠</m:t>
                          </m:r>
                        </m:e>
                        <m:sub>
                          <m:r>
                            <a:rPr lang="en-US" sz="2400" i="1">
                              <a:solidFill>
                                <a:schemeClr val="tx1"/>
                              </a:solidFill>
                              <a:latin typeface="Cambria Math" panose="02040503050406030204" pitchFamily="18" charset="0"/>
                            </a:rPr>
                            <m:t>𝑏𝑎𝑠𝑒𝑙𝑖𝑛𝑒</m:t>
                          </m:r>
                        </m:sub>
                      </m:sSub>
                      <m:d>
                        <m:dPr>
                          <m:ctrlPr>
                            <a:rPr lang="en-US" sz="2400" i="1">
                              <a:solidFill>
                                <a:schemeClr val="tx1"/>
                              </a:solidFill>
                              <a:latin typeface="Cambria Math" panose="02040503050406030204" pitchFamily="18" charset="0"/>
                            </a:rPr>
                          </m:ctrlPr>
                        </m:dPr>
                        <m:e>
                          <m:r>
                            <a:rPr lang="en-US" sz="2400" b="1" i="1">
                              <a:latin typeface="Cambria Math" panose="02040503050406030204" pitchFamily="18" charset="0"/>
                            </a:rPr>
                            <m:t>𝜽</m:t>
                          </m:r>
                        </m:e>
                      </m:d>
                      <m:r>
                        <a:rPr lang="en-US" sz="2400" b="0" i="0">
                          <a:solidFill>
                            <a:schemeClr val="tx1"/>
                          </a:solidFill>
                          <a:latin typeface="Cambria Math" panose="02040503050406030204" pitchFamily="18" charset="0"/>
                        </a:rPr>
                        <m:t>=</m:t>
                      </m:r>
                      <m:f>
                        <m:fPr>
                          <m:ctrlPr>
                            <a:rPr lang="en-US" sz="2400" b="0" i="1">
                              <a:solidFill>
                                <a:schemeClr val="tx1"/>
                              </a:solidFill>
                              <a:latin typeface="Cambria Math" panose="02040503050406030204" pitchFamily="18" charset="0"/>
                            </a:rPr>
                          </m:ctrlPr>
                        </m:fPr>
                        <m:num>
                          <m:r>
                            <a:rPr lang="en-US" sz="2400" b="0" i="0">
                              <a:solidFill>
                                <a:schemeClr val="tx1"/>
                              </a:solidFill>
                              <a:latin typeface="Cambria Math" panose="02040503050406030204" pitchFamily="18" charset="0"/>
                            </a:rPr>
                            <m:t>1</m:t>
                          </m:r>
                        </m:num>
                        <m:den>
                          <m:r>
                            <a:rPr lang="en-US" sz="2400" b="0" i="1">
                              <a:solidFill>
                                <a:schemeClr val="tx1"/>
                              </a:solidFill>
                              <a:latin typeface="Cambria Math" panose="02040503050406030204" pitchFamily="18" charset="0"/>
                            </a:rPr>
                            <m:t>𝐾</m:t>
                          </m:r>
                        </m:den>
                      </m:f>
                      <m:nary>
                        <m:naryPr>
                          <m:chr m:val="∑"/>
                          <m:limLoc m:val="undOvr"/>
                          <m:ctrlPr>
                            <a:rPr lang="en-US" sz="2400" b="0" i="1">
                              <a:solidFill>
                                <a:schemeClr val="tx1"/>
                              </a:solidFill>
                              <a:latin typeface="Cambria Math" panose="02040503050406030204" pitchFamily="18" charset="0"/>
                            </a:rPr>
                          </m:ctrlPr>
                        </m:naryPr>
                        <m:sub>
                          <m:r>
                            <a:rPr lang="en-US" sz="2400" b="0" i="1">
                              <a:solidFill>
                                <a:schemeClr val="tx1"/>
                              </a:solidFill>
                              <a:latin typeface="Cambria Math" panose="02040503050406030204" pitchFamily="18" charset="0"/>
                            </a:rPr>
                            <m:t>𝑘</m:t>
                          </m:r>
                          <m:r>
                            <a:rPr lang="en-US" sz="2400" b="0" i="0">
                              <a:solidFill>
                                <a:schemeClr val="tx1"/>
                              </a:solidFill>
                              <a:latin typeface="Cambria Math" panose="02040503050406030204" pitchFamily="18" charset="0"/>
                            </a:rPr>
                            <m:t>=1</m:t>
                          </m:r>
                        </m:sub>
                        <m:sup>
                          <m:r>
                            <a:rPr lang="en-US" sz="2400" b="0" i="1">
                              <a:solidFill>
                                <a:schemeClr val="tx1"/>
                              </a:solidFill>
                              <a:latin typeface="Cambria Math" panose="02040503050406030204" pitchFamily="18" charset="0"/>
                            </a:rPr>
                            <m:t>𝐾</m:t>
                          </m:r>
                        </m:sup>
                        <m:e>
                          <m:r>
                            <a:rPr lang="en-US" sz="2400" b="0" i="1" smtClean="0">
                              <a:solidFill>
                                <a:schemeClr val="tx1"/>
                              </a:solidFill>
                              <a:latin typeface="Cambria Math" panose="02040503050406030204" pitchFamily="18" charset="0"/>
                            </a:rPr>
                            <m:t>𝐿</m:t>
                          </m:r>
                          <m:d>
                            <m:dPr>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𝜽</m:t>
                                  </m:r>
                                </m:e>
                                <m:sub>
                                  <m:r>
                                    <a:rPr lang="en-US" sz="2400" b="0" i="1">
                                      <a:solidFill>
                                        <a:schemeClr val="tx1"/>
                                      </a:solidFill>
                                      <a:latin typeface="Cambria Math" panose="02040503050406030204" pitchFamily="18" charset="0"/>
                                    </a:rPr>
                                    <m:t>𝑘</m:t>
                                  </m:r>
                                </m:sub>
                              </m:sSub>
                            </m:e>
                          </m:d>
                        </m:e>
                      </m:nary>
                    </m:oMath>
                  </m:oMathPara>
                </a14:m>
                <a:endParaRPr lang="en-US" sz="2400" dirty="0">
                  <a:solidFill>
                    <a:schemeClr val="tx1"/>
                  </a:solidFill>
                </a:endParaRPr>
              </a:p>
            </p:txBody>
          </p:sp>
        </mc:Choice>
        <mc:Fallback xmlns="">
          <p:sp>
            <p:nvSpPr>
              <p:cNvPr id="28" name="TextBox 27">
                <a:extLst>
                  <a:ext uri="{FF2B5EF4-FFF2-40B4-BE49-F238E27FC236}">
                    <a16:creationId xmlns:a16="http://schemas.microsoft.com/office/drawing/2014/main" id="{9C02CD93-D8A8-74D0-3D7C-23368F676018}"/>
                  </a:ext>
                </a:extLst>
              </p:cNvPr>
              <p:cNvSpPr txBox="1">
                <a:spLocks noRot="1" noChangeAspect="1" noMove="1" noResize="1" noEditPoints="1" noAdjustHandles="1" noChangeArrowheads="1" noChangeShapeType="1" noTextEdit="1"/>
              </p:cNvSpPr>
              <p:nvPr/>
            </p:nvSpPr>
            <p:spPr>
              <a:xfrm>
                <a:off x="3045500" y="2771339"/>
                <a:ext cx="6100996" cy="1130822"/>
              </a:xfrm>
              <a:prstGeom prst="rect">
                <a:avLst/>
              </a:prstGeom>
              <a:blipFill>
                <a:blip r:embed="rId5"/>
                <a:stretch>
                  <a:fillRect t="-102222" b="-157778"/>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1E9D0893-54C1-FC2C-57E4-9AF8CA43FD58}"/>
              </a:ext>
            </a:extLst>
          </p:cNvPr>
          <p:cNvSpPr txBox="1"/>
          <p:nvPr/>
        </p:nvSpPr>
        <p:spPr>
          <a:xfrm>
            <a:off x="842543" y="3198166"/>
            <a:ext cx="2424062" cy="461665"/>
          </a:xfrm>
          <a:prstGeom prst="rect">
            <a:avLst/>
          </a:prstGeom>
          <a:noFill/>
        </p:spPr>
        <p:txBody>
          <a:bodyPr wrap="none" rtlCol="0">
            <a:spAutoFit/>
          </a:bodyPr>
          <a:lstStyle/>
          <a:p>
            <a:r>
              <a:rPr lang="en-US" sz="2400" b="1" dirty="0">
                <a:solidFill>
                  <a:schemeClr val="accent6"/>
                </a:solidFill>
                <a:latin typeface="Arial" panose="020B0604020202020204" pitchFamily="34" charset="0"/>
                <a:cs typeface="Arial" panose="020B0604020202020204" pitchFamily="34" charset="0"/>
              </a:rPr>
              <a:t>Baseline Model</a:t>
            </a:r>
          </a:p>
        </p:txBody>
      </p:sp>
      <p:sp>
        <p:nvSpPr>
          <p:cNvPr id="31" name="Frame 30">
            <a:extLst>
              <a:ext uri="{FF2B5EF4-FFF2-40B4-BE49-F238E27FC236}">
                <a16:creationId xmlns:a16="http://schemas.microsoft.com/office/drawing/2014/main" id="{E0BB5A9B-D4DF-6DE4-1A4D-E59EB79210BA}"/>
              </a:ext>
            </a:extLst>
          </p:cNvPr>
          <p:cNvSpPr/>
          <p:nvPr/>
        </p:nvSpPr>
        <p:spPr>
          <a:xfrm>
            <a:off x="3487709" y="2776006"/>
            <a:ext cx="5216577" cy="1305986"/>
          </a:xfrm>
          <a:prstGeom prst="frame">
            <a:avLst>
              <a:gd name="adj1" fmla="val 2170"/>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5F4C71EA-3CA9-80CC-4C4D-D5CAA7D7712F}"/>
              </a:ext>
            </a:extLst>
          </p:cNvPr>
          <p:cNvSpPr txBox="1"/>
          <p:nvPr/>
        </p:nvSpPr>
        <p:spPr>
          <a:xfrm>
            <a:off x="11495464" y="6439061"/>
            <a:ext cx="568554" cy="338554"/>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3/11</a:t>
            </a:r>
          </a:p>
        </p:txBody>
      </p:sp>
    </p:spTree>
    <p:extLst>
      <p:ext uri="{BB962C8B-B14F-4D97-AF65-F5344CB8AC3E}">
        <p14:creationId xmlns:p14="http://schemas.microsoft.com/office/powerpoint/2010/main" val="713707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8412E9-D8CF-0910-0658-4AE51664CF31}"/>
              </a:ext>
            </a:extLst>
          </p:cNvPr>
          <p:cNvSpPr txBox="1"/>
          <p:nvPr/>
        </p:nvSpPr>
        <p:spPr>
          <a:xfrm>
            <a:off x="501230" y="780816"/>
            <a:ext cx="3185487"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Methodology</a:t>
            </a:r>
            <a:r>
              <a:rPr lang="en-US" sz="3600" dirty="0">
                <a:latin typeface="Arial" panose="020B0604020202020204" pitchFamily="34" charset="0"/>
                <a:cs typeface="Arial" panose="020B0604020202020204" pitchFamily="34" charset="0"/>
              </a:rPr>
              <a:t> </a:t>
            </a:r>
          </a:p>
        </p:txBody>
      </p:sp>
      <p:sp>
        <p:nvSpPr>
          <p:cNvPr id="4" name="Content Placeholder 2">
            <a:extLst>
              <a:ext uri="{FF2B5EF4-FFF2-40B4-BE49-F238E27FC236}">
                <a16:creationId xmlns:a16="http://schemas.microsoft.com/office/drawing/2014/main" id="{69819D65-76A0-0E06-139B-6741B3D9453B}"/>
              </a:ext>
            </a:extLst>
          </p:cNvPr>
          <p:cNvSpPr txBox="1">
            <a:spLocks/>
          </p:cNvSpPr>
          <p:nvPr/>
        </p:nvSpPr>
        <p:spPr>
          <a:xfrm>
            <a:off x="845513" y="1528177"/>
            <a:ext cx="10515599" cy="46500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itchFamily="2" charset="77"/>
              <a:buChar char="Ø"/>
            </a:pPr>
            <a:r>
              <a:rPr lang="en-US" sz="2000" b="1" dirty="0">
                <a:solidFill>
                  <a:schemeClr val="tx1"/>
                </a:solidFill>
              </a:rPr>
              <a:t>Overview: In-processing</a:t>
            </a:r>
            <a:r>
              <a:rPr lang="en-US" sz="2000" dirty="0">
                <a:solidFill>
                  <a:schemeClr val="tx1"/>
                </a:solidFill>
              </a:rPr>
              <a:t> algorithm to achieve </a:t>
            </a:r>
            <a:r>
              <a:rPr lang="en-US" sz="2000" b="1" dirty="0">
                <a:solidFill>
                  <a:schemeClr val="tx1"/>
                </a:solidFill>
              </a:rPr>
              <a:t>group fairness </a:t>
            </a:r>
            <a:r>
              <a:rPr lang="en-US" sz="2000" dirty="0">
                <a:solidFill>
                  <a:schemeClr val="tx1"/>
                </a:solidFill>
              </a:rPr>
              <a:t>in each sensitive attribute (gender, age group, and race/ethnicity)</a:t>
            </a:r>
          </a:p>
          <a:p>
            <a:pPr marL="285750" indent="-285750">
              <a:lnSpc>
                <a:spcPct val="100000"/>
              </a:lnSpc>
              <a:buFont typeface="Wingdings" pitchFamily="2" charset="77"/>
              <a:buChar char="Ø"/>
            </a:pPr>
            <a:r>
              <a:rPr lang="en-US" sz="2000" b="1" dirty="0">
                <a:solidFill>
                  <a:schemeClr val="tx1"/>
                </a:solidFill>
              </a:rPr>
              <a:t>Goal: </a:t>
            </a:r>
            <a:r>
              <a:rPr lang="en-US" sz="2000" dirty="0">
                <a:solidFill>
                  <a:schemeClr val="tx1"/>
                </a:solidFill>
              </a:rPr>
              <a:t>Develop fair machine learning algorithms for healthcare prediction both accurate and equitable.</a:t>
            </a:r>
          </a:p>
          <a:p>
            <a:pPr marL="285750" indent="-285750">
              <a:lnSpc>
                <a:spcPct val="100000"/>
              </a:lnSpc>
              <a:buFont typeface="Wingdings" pitchFamily="2" charset="77"/>
              <a:buChar char="Ø"/>
            </a:pPr>
            <a:r>
              <a:rPr lang="en-US" sz="2000" b="1" dirty="0">
                <a:solidFill>
                  <a:schemeClr val="tx1"/>
                </a:solidFill>
                <a:effectLst/>
                <a:ea typeface="SimSun" panose="02010600030101010101" pitchFamily="2" charset="-122"/>
              </a:rPr>
              <a:t>Approaches</a:t>
            </a:r>
            <a:r>
              <a:rPr lang="en-US" sz="2000" dirty="0">
                <a:solidFill>
                  <a:schemeClr val="tx1"/>
                </a:solidFill>
                <a:effectLst/>
                <a:ea typeface="SimSun" panose="02010600030101010101" pitchFamily="2" charset="-122"/>
              </a:rPr>
              <a:t>: </a:t>
            </a:r>
          </a:p>
          <a:p>
            <a:pPr lvl="1">
              <a:lnSpc>
                <a:spcPct val="100000"/>
              </a:lnSpc>
              <a:buFont typeface="Wingdings" pitchFamily="2" charset="2"/>
              <a:buChar char="§"/>
            </a:pPr>
            <a:r>
              <a:rPr lang="en-US" sz="2000" dirty="0">
                <a:solidFill>
                  <a:schemeClr val="tx1"/>
                </a:solidFill>
                <a:ea typeface="SimSun" panose="02010600030101010101" pitchFamily="2" charset="-122"/>
              </a:rPr>
              <a:t>Utilized</a:t>
            </a:r>
            <a:r>
              <a:rPr lang="en-US" sz="2000" b="1" dirty="0">
                <a:solidFill>
                  <a:schemeClr val="tx1"/>
                </a:solidFill>
                <a:ea typeface="SimSun" panose="02010600030101010101" pitchFamily="2" charset="-122"/>
              </a:rPr>
              <a:t> </a:t>
            </a:r>
            <a:r>
              <a:rPr lang="en-US" sz="2000" b="1" dirty="0">
                <a:solidFill>
                  <a:schemeClr val="tx1"/>
                </a:solidFill>
              </a:rPr>
              <a:t>Multitask Learning (MTL) </a:t>
            </a:r>
            <a:r>
              <a:rPr lang="en-US" sz="2000" dirty="0">
                <a:solidFill>
                  <a:schemeClr val="tx1"/>
                </a:solidFill>
              </a:rPr>
              <a:t>to balance subgroups’ training process</a:t>
            </a:r>
          </a:p>
          <a:p>
            <a:pPr lvl="2">
              <a:lnSpc>
                <a:spcPct val="100000"/>
              </a:lnSpc>
              <a:buFont typeface="Wingdings" pitchFamily="2" charset="2"/>
              <a:buChar char="§"/>
            </a:pPr>
            <a:r>
              <a:rPr lang="en-US" dirty="0">
                <a:solidFill>
                  <a:schemeClr val="tx1"/>
                </a:solidFill>
              </a:rPr>
              <a:t>MTL aligns with the need for equity by concurrently learning tasks for different demographic subgroups</a:t>
            </a:r>
          </a:p>
          <a:p>
            <a:pPr lvl="2">
              <a:lnSpc>
                <a:spcPct val="100000"/>
              </a:lnSpc>
              <a:buFont typeface="Wingdings" pitchFamily="2" charset="2"/>
              <a:buChar char="§"/>
            </a:pPr>
            <a:r>
              <a:rPr lang="en-US" dirty="0">
                <a:solidFill>
                  <a:schemeClr val="tx1"/>
                </a:solidFill>
              </a:rPr>
              <a:t>Distribute model capacity evenly and address training disparities to mitigate biases</a:t>
            </a:r>
          </a:p>
          <a:p>
            <a:pPr lvl="1">
              <a:lnSpc>
                <a:spcPct val="100000"/>
              </a:lnSpc>
              <a:buFont typeface="Wingdings" pitchFamily="2" charset="2"/>
              <a:buChar char="§"/>
            </a:pPr>
            <a:r>
              <a:rPr lang="en-US" sz="2000" dirty="0">
                <a:solidFill>
                  <a:schemeClr val="tx1"/>
                </a:solidFill>
              </a:rPr>
              <a:t>Constrain subgroup loss functions to prevent disproportionate impact on learning</a:t>
            </a:r>
            <a:endParaRPr lang="en-US" sz="2000" b="1" dirty="0">
              <a:solidFill>
                <a:schemeClr val="tx1"/>
              </a:solidFill>
              <a:effectLst/>
              <a:ea typeface="SimSun" panose="02010600030101010101" pitchFamily="2" charset="-122"/>
            </a:endParaRPr>
          </a:p>
          <a:p>
            <a:pPr lvl="1">
              <a:lnSpc>
                <a:spcPct val="100000"/>
              </a:lnSpc>
              <a:buFont typeface="Wingdings" pitchFamily="2" charset="2"/>
              <a:buChar char="§"/>
            </a:pPr>
            <a:r>
              <a:rPr lang="en-US" sz="2000" b="1" dirty="0">
                <a:solidFill>
                  <a:schemeClr val="tx1"/>
                </a:solidFill>
                <a:ea typeface="SimSun" panose="02010600030101010101" pitchFamily="2" charset="-122"/>
              </a:rPr>
              <a:t>L</a:t>
            </a:r>
            <a:r>
              <a:rPr lang="en-US" sz="2000" b="1" dirty="0">
                <a:solidFill>
                  <a:schemeClr val="tx1"/>
                </a:solidFill>
                <a:effectLst/>
                <a:ea typeface="SimSun" panose="02010600030101010101" pitchFamily="2" charset="-122"/>
              </a:rPr>
              <a:t>ong-term loss trend analysis </a:t>
            </a:r>
            <a:r>
              <a:rPr lang="en-US" sz="2000" dirty="0">
                <a:solidFill>
                  <a:schemeClr val="tx1"/>
                </a:solidFill>
                <a:effectLst/>
                <a:ea typeface="SimSun" panose="02010600030101010101" pitchFamily="2" charset="-122"/>
              </a:rPr>
              <a:t>to dynamically adjust subgroup weights, ensuring consistent training and mitigating systemic biases.</a:t>
            </a:r>
          </a:p>
        </p:txBody>
      </p:sp>
      <p:sp>
        <p:nvSpPr>
          <p:cNvPr id="6" name="TextBox 5">
            <a:extLst>
              <a:ext uri="{FF2B5EF4-FFF2-40B4-BE49-F238E27FC236}">
                <a16:creationId xmlns:a16="http://schemas.microsoft.com/office/drawing/2014/main" id="{FB62D229-D2B4-B241-6903-94057ABC19B4}"/>
              </a:ext>
            </a:extLst>
          </p:cNvPr>
          <p:cNvSpPr txBox="1"/>
          <p:nvPr/>
        </p:nvSpPr>
        <p:spPr>
          <a:xfrm>
            <a:off x="11495464" y="6439061"/>
            <a:ext cx="568554" cy="338554"/>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1/11</a:t>
            </a:r>
          </a:p>
        </p:txBody>
      </p:sp>
    </p:spTree>
    <p:extLst>
      <p:ext uri="{BB962C8B-B14F-4D97-AF65-F5344CB8AC3E}">
        <p14:creationId xmlns:p14="http://schemas.microsoft.com/office/powerpoint/2010/main" val="936724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620D-AF84-79FD-639B-E38F611B3B64}"/>
              </a:ext>
            </a:extLst>
          </p:cNvPr>
          <p:cNvSpPr>
            <a:spLocks noGrp="1"/>
          </p:cNvSpPr>
          <p:nvPr>
            <p:ph type="title"/>
          </p:nvPr>
        </p:nvSpPr>
        <p:spPr>
          <a:xfrm>
            <a:off x="730307" y="585976"/>
            <a:ext cx="9045261" cy="377539"/>
          </a:xfrm>
        </p:spPr>
        <p:txBody>
          <a:bodyPr>
            <a:normAutofit fontScale="90000"/>
          </a:bodyPr>
          <a:lstStyle/>
          <a:p>
            <a:r>
              <a:rPr lang="en-US" sz="3067" dirty="0"/>
              <a:t>Disparity Analysis: FERI vs. Baseline</a:t>
            </a:r>
          </a:p>
        </p:txBody>
      </p:sp>
      <p:graphicFrame>
        <p:nvGraphicFramePr>
          <p:cNvPr id="7" name="Content Placeholder 6">
            <a:extLst>
              <a:ext uri="{FF2B5EF4-FFF2-40B4-BE49-F238E27FC236}">
                <a16:creationId xmlns:a16="http://schemas.microsoft.com/office/drawing/2014/main" id="{1193F9BA-6B6E-48E0-32BF-EF5EDD2251B8}"/>
              </a:ext>
            </a:extLst>
          </p:cNvPr>
          <p:cNvGraphicFramePr>
            <a:graphicFrameLocks noGrp="1"/>
          </p:cNvGraphicFramePr>
          <p:nvPr>
            <p:ph sz="quarter" idx="12"/>
          </p:nvPr>
        </p:nvGraphicFramePr>
        <p:xfrm>
          <a:off x="728186" y="1163146"/>
          <a:ext cx="10917276" cy="4806733"/>
        </p:xfrm>
        <a:graphic>
          <a:graphicData uri="http://schemas.openxmlformats.org/drawingml/2006/table">
            <a:tbl>
              <a:tblPr firstRow="1" firstCol="1" bandRow="1">
                <a:tableStyleId>{5C22544A-7EE6-4342-B048-85BDC9FD1C3A}</a:tableStyleId>
              </a:tblPr>
              <a:tblGrid>
                <a:gridCol w="3404312">
                  <a:extLst>
                    <a:ext uri="{9D8B030D-6E8A-4147-A177-3AD203B41FA5}">
                      <a16:colId xmlns:a16="http://schemas.microsoft.com/office/drawing/2014/main" val="3607694777"/>
                    </a:ext>
                  </a:extLst>
                </a:gridCol>
                <a:gridCol w="1878241">
                  <a:extLst>
                    <a:ext uri="{9D8B030D-6E8A-4147-A177-3AD203B41FA5}">
                      <a16:colId xmlns:a16="http://schemas.microsoft.com/office/drawing/2014/main" val="1906814923"/>
                    </a:ext>
                  </a:extLst>
                </a:gridCol>
                <a:gridCol w="1878241">
                  <a:extLst>
                    <a:ext uri="{9D8B030D-6E8A-4147-A177-3AD203B41FA5}">
                      <a16:colId xmlns:a16="http://schemas.microsoft.com/office/drawing/2014/main" val="925026046"/>
                    </a:ext>
                  </a:extLst>
                </a:gridCol>
                <a:gridCol w="1878241">
                  <a:extLst>
                    <a:ext uri="{9D8B030D-6E8A-4147-A177-3AD203B41FA5}">
                      <a16:colId xmlns:a16="http://schemas.microsoft.com/office/drawing/2014/main" val="2529306675"/>
                    </a:ext>
                  </a:extLst>
                </a:gridCol>
                <a:gridCol w="1878241">
                  <a:extLst>
                    <a:ext uri="{9D8B030D-6E8A-4147-A177-3AD203B41FA5}">
                      <a16:colId xmlns:a16="http://schemas.microsoft.com/office/drawing/2014/main" val="4025030427"/>
                    </a:ext>
                  </a:extLst>
                </a:gridCol>
              </a:tblGrid>
              <a:tr h="555503">
                <a:tc rowSpan="2">
                  <a:txBody>
                    <a:bodyPr/>
                    <a:lstStyle/>
                    <a:p>
                      <a:pPr marL="0" marR="0" algn="ctr">
                        <a:spcBef>
                          <a:spcPts val="0"/>
                        </a:spcBef>
                        <a:spcAft>
                          <a:spcPts val="0"/>
                        </a:spcAft>
                      </a:pPr>
                      <a:r>
                        <a:rPr lang="en-US" sz="1900" kern="100">
                          <a:effectLst/>
                        </a:rPr>
                        <a:t>Sensitive Attributes</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algn="ctr">
                        <a:spcBef>
                          <a:spcPts val="0"/>
                        </a:spcBef>
                        <a:spcAft>
                          <a:spcPts val="0"/>
                        </a:spcAft>
                      </a:pPr>
                      <a:r>
                        <a:rPr lang="en-US" sz="1900" kern="100">
                          <a:effectLst/>
                        </a:rPr>
                        <a:t>Baseline</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900" kern="100">
                          <a:effectLst/>
                        </a:rPr>
                        <a:t>FERI</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900" kern="100">
                          <a:effectLst/>
                        </a:rPr>
                        <a:t>Baseline</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tcPr>
                </a:tc>
                <a:tc>
                  <a:txBody>
                    <a:bodyPr/>
                    <a:lstStyle/>
                    <a:p>
                      <a:pPr marL="0" marR="0" algn="ctr">
                        <a:spcBef>
                          <a:spcPts val="0"/>
                        </a:spcBef>
                        <a:spcAft>
                          <a:spcPts val="0"/>
                        </a:spcAft>
                      </a:pPr>
                      <a:r>
                        <a:rPr lang="en-US" sz="1900" kern="100">
                          <a:effectLst/>
                        </a:rPr>
                        <a:t>FERI</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681101590"/>
                  </a:ext>
                </a:extLst>
              </a:tr>
              <a:tr h="555503">
                <a:tc vMerge="1">
                  <a:txBody>
                    <a:bodyPr/>
                    <a:lstStyle/>
                    <a:p>
                      <a:endParaRPr lang="en-US"/>
                    </a:p>
                  </a:txBody>
                  <a:tcPr/>
                </a:tc>
                <a:tc gridSpan="2">
                  <a:txBody>
                    <a:bodyPr/>
                    <a:lstStyle/>
                    <a:p>
                      <a:pPr marL="0" marR="0" algn="ctr">
                        <a:spcBef>
                          <a:spcPts val="0"/>
                        </a:spcBef>
                        <a:spcAft>
                          <a:spcPts val="0"/>
                        </a:spcAft>
                      </a:pPr>
                      <a:r>
                        <a:rPr lang="en-US" sz="1900" kern="100">
                          <a:effectLst/>
                        </a:rPr>
                        <a:t>Demographic Parity</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hMerge="1">
                  <a:txBody>
                    <a:bodyPr/>
                    <a:lstStyle/>
                    <a:p>
                      <a:endParaRPr lang="en-US"/>
                    </a:p>
                  </a:txBody>
                  <a:tcPr/>
                </a:tc>
                <a:tc gridSpan="2">
                  <a:txBody>
                    <a:bodyPr/>
                    <a:lstStyle/>
                    <a:p>
                      <a:pPr marL="0" marR="0" algn="ctr">
                        <a:spcBef>
                          <a:spcPts val="0"/>
                        </a:spcBef>
                        <a:spcAft>
                          <a:spcPts val="0"/>
                        </a:spcAft>
                      </a:pPr>
                      <a:r>
                        <a:rPr lang="en-US" sz="1900" kern="100" dirty="0">
                          <a:effectLst/>
                        </a:rPr>
                        <a:t>Equalized Odds</a:t>
                      </a:r>
                      <a:endParaRPr lang="en-US" sz="19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79034064"/>
                  </a:ext>
                </a:extLst>
              </a:tr>
              <a:tr h="1231909">
                <a:tc>
                  <a:txBody>
                    <a:bodyPr/>
                    <a:lstStyle/>
                    <a:p>
                      <a:pPr marL="0" marR="0" algn="ctr">
                        <a:spcBef>
                          <a:spcPts val="0"/>
                        </a:spcBef>
                        <a:spcAft>
                          <a:spcPts val="0"/>
                        </a:spcAft>
                      </a:pPr>
                      <a:r>
                        <a:rPr lang="en-US" sz="1900" kern="100">
                          <a:effectLst/>
                        </a:rPr>
                        <a:t>Gender</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T w="38100"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900" kern="100">
                          <a:effectLst/>
                        </a:rPr>
                        <a:t>0.0046</a:t>
                      </a:r>
                    </a:p>
                    <a:p>
                      <a:pPr marL="0" marR="0" algn="ctr">
                        <a:spcBef>
                          <a:spcPts val="0"/>
                        </a:spcBef>
                        <a:spcAft>
                          <a:spcPts val="0"/>
                        </a:spcAft>
                      </a:pPr>
                      <a:r>
                        <a:rPr lang="en-US" sz="1900" kern="100">
                          <a:effectLst/>
                        </a:rPr>
                        <a:t>(±0.0037)</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T w="38100"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900" b="1" kern="100" dirty="0">
                          <a:effectLst/>
                        </a:rPr>
                        <a:t>0.0013 (±0.0017)</a:t>
                      </a:r>
                      <a:endParaRPr lang="en-US" sz="19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T w="38100"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900" kern="100">
                          <a:effectLst/>
                        </a:rPr>
                        <a:t>0.0245</a:t>
                      </a:r>
                    </a:p>
                    <a:p>
                      <a:pPr marL="0" marR="0" algn="ctr">
                        <a:spcBef>
                          <a:spcPts val="0"/>
                        </a:spcBef>
                        <a:spcAft>
                          <a:spcPts val="0"/>
                        </a:spcAft>
                      </a:pPr>
                      <a:r>
                        <a:rPr lang="en-US" sz="1900" kern="100">
                          <a:effectLst/>
                        </a:rPr>
                        <a:t>(±0.0069)</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T w="38100" cap="flat" cmpd="sng" algn="ctr">
                      <a:solidFill>
                        <a:schemeClr val="bg1"/>
                      </a:solidFill>
                      <a:prstDash val="solid"/>
                      <a:round/>
                      <a:headEnd type="none" w="med" len="med"/>
                      <a:tailEnd type="none" w="med" len="med"/>
                    </a:lnT>
                  </a:tcPr>
                </a:tc>
                <a:tc>
                  <a:txBody>
                    <a:bodyPr/>
                    <a:lstStyle/>
                    <a:p>
                      <a:pPr marL="0" marR="0" algn="ctr">
                        <a:spcBef>
                          <a:spcPts val="0"/>
                        </a:spcBef>
                        <a:spcAft>
                          <a:spcPts val="0"/>
                        </a:spcAft>
                      </a:pPr>
                      <a:r>
                        <a:rPr lang="en-US" sz="1900" b="1" kern="100" dirty="0">
                          <a:effectLst/>
                        </a:rPr>
                        <a:t>0.0165</a:t>
                      </a:r>
                    </a:p>
                    <a:p>
                      <a:pPr marL="0" marR="0" algn="ctr">
                        <a:spcBef>
                          <a:spcPts val="0"/>
                        </a:spcBef>
                        <a:spcAft>
                          <a:spcPts val="0"/>
                        </a:spcAft>
                      </a:pPr>
                      <a:r>
                        <a:rPr lang="en-US" sz="1900" b="1" kern="100" dirty="0">
                          <a:effectLst/>
                        </a:rPr>
                        <a:t>(±0.0079)</a:t>
                      </a:r>
                      <a:endParaRPr lang="en-US" sz="19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90101634"/>
                  </a:ext>
                </a:extLst>
              </a:tr>
              <a:tr h="1231909">
                <a:tc>
                  <a:txBody>
                    <a:bodyPr/>
                    <a:lstStyle/>
                    <a:p>
                      <a:pPr marL="0" marR="0" algn="ctr">
                        <a:spcBef>
                          <a:spcPts val="0"/>
                        </a:spcBef>
                        <a:spcAft>
                          <a:spcPts val="0"/>
                        </a:spcAft>
                      </a:pPr>
                      <a:r>
                        <a:rPr lang="en-US" sz="1900" kern="100">
                          <a:effectLst/>
                        </a:rPr>
                        <a:t>Age Group</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kern="100">
                          <a:effectLst/>
                        </a:rPr>
                        <a:t>0.0777</a:t>
                      </a:r>
                    </a:p>
                    <a:p>
                      <a:pPr marL="0" marR="0" algn="ctr">
                        <a:spcBef>
                          <a:spcPts val="0"/>
                        </a:spcBef>
                        <a:spcAft>
                          <a:spcPts val="0"/>
                        </a:spcAft>
                      </a:pPr>
                      <a:r>
                        <a:rPr lang="en-US" sz="1900" kern="100">
                          <a:effectLst/>
                        </a:rPr>
                        <a:t>(±0.0084)</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b="1" kern="100">
                          <a:effectLst/>
                        </a:rPr>
                        <a:t>0.0526 (±0.0127)</a:t>
                      </a:r>
                      <a:endParaRPr lang="en-US" sz="19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kern="100">
                          <a:effectLst/>
                        </a:rPr>
                        <a:t>0.0833 (±0.0128)</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b="1" kern="100">
                          <a:effectLst/>
                        </a:rPr>
                        <a:t>0.0496 (±0.0211)</a:t>
                      </a:r>
                      <a:endParaRPr lang="en-US" sz="19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extLst>
                  <a:ext uri="{0D108BD9-81ED-4DB2-BD59-A6C34878D82A}">
                    <a16:rowId xmlns:a16="http://schemas.microsoft.com/office/drawing/2014/main" val="1918125958"/>
                  </a:ext>
                </a:extLst>
              </a:tr>
              <a:tr h="1231909">
                <a:tc>
                  <a:txBody>
                    <a:bodyPr/>
                    <a:lstStyle/>
                    <a:p>
                      <a:pPr marL="0" marR="0" algn="ctr">
                        <a:spcBef>
                          <a:spcPts val="0"/>
                        </a:spcBef>
                        <a:spcAft>
                          <a:spcPts val="0"/>
                        </a:spcAft>
                      </a:pPr>
                      <a:r>
                        <a:rPr lang="en-US" sz="1900" kern="100">
                          <a:effectLst/>
                        </a:rPr>
                        <a:t>Race/Ethnicity</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kern="100">
                          <a:effectLst/>
                        </a:rPr>
                        <a:t>0.1156</a:t>
                      </a:r>
                    </a:p>
                    <a:p>
                      <a:pPr marL="0" marR="0" algn="ctr">
                        <a:spcBef>
                          <a:spcPts val="0"/>
                        </a:spcBef>
                        <a:spcAft>
                          <a:spcPts val="0"/>
                        </a:spcAft>
                      </a:pPr>
                      <a:r>
                        <a:rPr lang="en-US" sz="1900" kern="100">
                          <a:effectLst/>
                        </a:rPr>
                        <a:t>(±0.0081)</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b="1" kern="100">
                          <a:effectLst/>
                        </a:rPr>
                        <a:t>0.1028 (±0.0107)</a:t>
                      </a:r>
                      <a:endParaRPr lang="en-US" sz="1900" b="1"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kern="100">
                          <a:effectLst/>
                        </a:rPr>
                        <a:t>0.1910 (±0.0157)</a:t>
                      </a:r>
                      <a:endParaRPr lang="en-US" sz="19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tc>
                  <a:txBody>
                    <a:bodyPr/>
                    <a:lstStyle/>
                    <a:p>
                      <a:pPr marL="0" marR="0" algn="ctr">
                        <a:spcBef>
                          <a:spcPts val="0"/>
                        </a:spcBef>
                        <a:spcAft>
                          <a:spcPts val="0"/>
                        </a:spcAft>
                      </a:pPr>
                      <a:r>
                        <a:rPr lang="en-US" sz="1900" b="1" kern="100" dirty="0">
                          <a:effectLst/>
                        </a:rPr>
                        <a:t>0.1714 (±0.0219)</a:t>
                      </a:r>
                      <a:endParaRPr lang="en-US" sz="19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T="0" marB="0" anchor="ctr"/>
                </a:tc>
                <a:extLst>
                  <a:ext uri="{0D108BD9-81ED-4DB2-BD59-A6C34878D82A}">
                    <a16:rowId xmlns:a16="http://schemas.microsoft.com/office/drawing/2014/main" val="2038349279"/>
                  </a:ext>
                </a:extLst>
              </a:tr>
            </a:tbl>
          </a:graphicData>
        </a:graphic>
      </p:graphicFrame>
      <p:sp>
        <p:nvSpPr>
          <p:cNvPr id="3" name="Slide Number Placeholder 2">
            <a:extLst>
              <a:ext uri="{FF2B5EF4-FFF2-40B4-BE49-F238E27FC236}">
                <a16:creationId xmlns:a16="http://schemas.microsoft.com/office/drawing/2014/main" id="{3F6486F0-96FB-A43C-AF61-903AB7482473}"/>
              </a:ext>
            </a:extLst>
          </p:cNvPr>
          <p:cNvSpPr>
            <a:spLocks noGrp="1"/>
          </p:cNvSpPr>
          <p:nvPr>
            <p:ph type="sldNum" sz="quarter" idx="4"/>
          </p:nvPr>
        </p:nvSpPr>
        <p:spPr/>
        <p:txBody>
          <a:bodyPr/>
          <a:lstStyle/>
          <a:p>
            <a:fld id="{42C32FFB-F9AE-46F0-A233-A2E628258990}" type="slidenum">
              <a:rPr lang="en-US" smtClean="0"/>
              <a:pPr/>
              <a:t>47</a:t>
            </a:fld>
            <a:endParaRPr lang="en-US" sz="1333"/>
          </a:p>
        </p:txBody>
      </p:sp>
    </p:spTree>
    <p:extLst>
      <p:ext uri="{BB962C8B-B14F-4D97-AF65-F5344CB8AC3E}">
        <p14:creationId xmlns:p14="http://schemas.microsoft.com/office/powerpoint/2010/main" val="3665591584"/>
      </p:ext>
    </p:extLst>
  </p:cSld>
  <p:clrMapOvr>
    <a:masterClrMapping/>
  </p:clrMapOvr>
  <mc:AlternateContent xmlns:mc="http://schemas.openxmlformats.org/markup-compatibility/2006">
    <mc:Choice xmlns:p14="http://schemas.microsoft.com/office/powerpoint/2010/main" Requires="p14">
      <p:transition spd="slow" p14:dur="2000" advTm="65767"/>
    </mc:Choice>
    <mc:Fallback>
      <p:transition spd="slow" advTm="65767"/>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C36C47-4E76-F51E-D584-6ED867CA6A25}"/>
                  </a:ext>
                </a:extLst>
              </p:cNvPr>
              <p:cNvSpPr txBox="1"/>
              <p:nvPr/>
            </p:nvSpPr>
            <p:spPr>
              <a:xfrm>
                <a:off x="7735328" y="4038473"/>
                <a:ext cx="3736317" cy="521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ea typeface="Cambria Math" panose="02040503050406030204" pitchFamily="18" charset="0"/>
                            </a:rPr>
                          </m:ctrlPr>
                        </m:sSubPr>
                        <m:e>
                          <m:r>
                            <a:rPr lang="en-US" sz="2400" b="1" i="1">
                              <a:solidFill>
                                <a:schemeClr val="tx1"/>
                              </a:solidFill>
                              <a:latin typeface="Cambria Math" panose="02040503050406030204" pitchFamily="18" charset="0"/>
                              <a:ea typeface="Cambria Math" panose="02040503050406030204" pitchFamily="18" charset="0"/>
                            </a:rPr>
                            <m:t>𝔃</m:t>
                          </m:r>
                        </m:e>
                        <m:sub>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𝑡</m:t>
                              </m:r>
                            </m:e>
                            <m:sub>
                              <m:r>
                                <a:rPr lang="en-US" sz="2400" b="0" i="1" smtClean="0">
                                  <a:solidFill>
                                    <a:schemeClr val="tx1"/>
                                  </a:solidFill>
                                  <a:latin typeface="Cambria Math" panose="02040503050406030204" pitchFamily="18" charset="0"/>
                                  <a:ea typeface="Cambria Math" panose="02040503050406030204" pitchFamily="18" charset="0"/>
                                </a:rPr>
                                <m:t>𝑐</m:t>
                              </m:r>
                            </m:sub>
                          </m:sSub>
                        </m:sub>
                      </m:sSub>
                      <m:r>
                        <a:rPr lang="en-US" sz="2400" i="1">
                          <a:solidFill>
                            <a:schemeClr val="tx1"/>
                          </a:solidFill>
                          <a:latin typeface="Cambria Math" panose="02040503050406030204" pitchFamily="18" charset="0"/>
                          <a:ea typeface="Cambria Math" panose="02040503050406030204" pitchFamily="18" charset="0"/>
                        </a:rPr>
                        <m:t>=</m:t>
                      </m:r>
                      <m:d>
                        <m:dPr>
                          <m:begChr m:val="["/>
                          <m:endChr m:val="]"/>
                          <m:ctrlPr>
                            <a:rPr lang="en-US" sz="2400" i="1">
                              <a:solidFill>
                                <a:schemeClr val="tx1"/>
                              </a:solidFill>
                              <a:latin typeface="Cambria Math" panose="02040503050406030204" pitchFamily="18" charset="0"/>
                              <a:ea typeface="Cambria Math" panose="02040503050406030204" pitchFamily="18" charset="0"/>
                            </a:rPr>
                          </m:ctrlPr>
                        </m:dPr>
                        <m:e>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𝓏</m:t>
                              </m:r>
                            </m:e>
                            <m:sub>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𝑡</m:t>
                                  </m:r>
                                </m:e>
                                <m:sub>
                                  <m:r>
                                    <a:rPr lang="en-US" sz="2400" b="0" i="1" smtClean="0">
                                      <a:solidFill>
                                        <a:schemeClr val="tx1"/>
                                      </a:solidFill>
                                      <a:latin typeface="Cambria Math" panose="02040503050406030204" pitchFamily="18" charset="0"/>
                                      <a:ea typeface="Cambria Math" panose="02040503050406030204" pitchFamily="18" charset="0"/>
                                    </a:rPr>
                                    <m:t>𝑐</m:t>
                                  </m:r>
                                </m:sub>
                              </m:s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𝓏</m:t>
                              </m:r>
                            </m:e>
                            <m:sub>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𝑡</m:t>
                                  </m:r>
                                </m:e>
                                <m:sub>
                                  <m:r>
                                    <a:rPr lang="en-US" sz="2400" b="0" i="1" smtClean="0">
                                      <a:solidFill>
                                        <a:schemeClr val="tx1"/>
                                      </a:solidFill>
                                      <a:latin typeface="Cambria Math" panose="02040503050406030204" pitchFamily="18" charset="0"/>
                                      <a:ea typeface="Cambria Math" panose="02040503050406030204" pitchFamily="18" charset="0"/>
                                    </a:rPr>
                                    <m:t>𝑐</m:t>
                                  </m:r>
                                </m:sub>
                              </m:s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i="1">
                              <a:solidFill>
                                <a:schemeClr val="tx1"/>
                              </a:solidFill>
                              <a:latin typeface="Cambria Math" panose="02040503050406030204" pitchFamily="18" charset="0"/>
                              <a:ea typeface="Cambria Math" panose="02040503050406030204" pitchFamily="18" charset="0"/>
                            </a:rPr>
                            <m:t>,…,</m:t>
                          </m:r>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𝓏</m:t>
                              </m:r>
                            </m:e>
                            <m:sub>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𝑡</m:t>
                                  </m:r>
                                </m:e>
                                <m:sub>
                                  <m:r>
                                    <a:rPr lang="en-US" sz="2400" b="0" i="1" smtClean="0">
                                      <a:solidFill>
                                        <a:schemeClr val="tx1"/>
                                      </a:solidFill>
                                      <a:latin typeface="Cambria Math" panose="02040503050406030204" pitchFamily="18" charset="0"/>
                                      <a:ea typeface="Cambria Math" panose="02040503050406030204" pitchFamily="18" charset="0"/>
                                    </a:rPr>
                                    <m:t>𝑐</m:t>
                                  </m:r>
                                </m:sub>
                              </m:sSub>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𝐾</m:t>
                              </m:r>
                            </m:sub>
                          </m:sSub>
                        </m:e>
                      </m:d>
                    </m:oMath>
                  </m:oMathPara>
                </a14:m>
                <a:endParaRPr lang="en-US" sz="2400" dirty="0">
                  <a:solidFill>
                    <a:schemeClr val="tx1"/>
                  </a:solidFill>
                </a:endParaRPr>
              </a:p>
            </p:txBody>
          </p:sp>
        </mc:Choice>
        <mc:Fallback xmlns="">
          <p:sp>
            <p:nvSpPr>
              <p:cNvPr id="8" name="TextBox 7">
                <a:extLst>
                  <a:ext uri="{FF2B5EF4-FFF2-40B4-BE49-F238E27FC236}">
                    <a16:creationId xmlns:a16="http://schemas.microsoft.com/office/drawing/2014/main" id="{55C36C47-4E76-F51E-D584-6ED867CA6A25}"/>
                  </a:ext>
                </a:extLst>
              </p:cNvPr>
              <p:cNvSpPr txBox="1">
                <a:spLocks noRot="1" noChangeAspect="1" noMove="1" noResize="1" noEditPoints="1" noAdjustHandles="1" noChangeArrowheads="1" noChangeShapeType="1" noTextEdit="1"/>
              </p:cNvSpPr>
              <p:nvPr/>
            </p:nvSpPr>
            <p:spPr>
              <a:xfrm>
                <a:off x="7735328" y="4038473"/>
                <a:ext cx="3736317" cy="5217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6BBD35-41D0-F04D-EF28-5546C56B616D}"/>
                  </a:ext>
                </a:extLst>
              </p:cNvPr>
              <p:cNvSpPr txBox="1"/>
              <p:nvPr/>
            </p:nvSpPr>
            <p:spPr>
              <a:xfrm>
                <a:off x="644661" y="4085741"/>
                <a:ext cx="3812010" cy="521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𝒘</m:t>
                          </m:r>
                        </m:e>
                        <m: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𝑐</m:t>
                              </m:r>
                            </m:sub>
                          </m:sSub>
                        </m:sub>
                      </m:sSub>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𝑡</m:t>
                                  </m:r>
                                </m:e>
                                <m:sub>
                                  <m:r>
                                    <a:rPr lang="en-US" sz="2400" i="1">
                                      <a:latin typeface="Cambria Math" panose="02040503050406030204" pitchFamily="18" charset="0"/>
                                      <a:ea typeface="Cambria Math" panose="02040503050406030204" pitchFamily="18" charset="0"/>
                                    </a:rPr>
                                    <m:t>𝑐</m:t>
                                  </m:r>
                                </m:sub>
                              </m:sSub>
                              <m:r>
                                <a:rPr lang="en-US"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𝑡</m:t>
                                  </m:r>
                                </m:e>
                                <m:sub>
                                  <m:r>
                                    <a:rPr lang="en-US" sz="2400" i="1">
                                      <a:latin typeface="Cambria Math" panose="02040503050406030204" pitchFamily="18" charset="0"/>
                                      <a:ea typeface="Cambria Math" panose="02040503050406030204" pitchFamily="18" charset="0"/>
                                    </a:rPr>
                                    <m:t>𝑐</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𝑡</m:t>
                                  </m:r>
                                </m:e>
                                <m:sub>
                                  <m:r>
                                    <a:rPr lang="en-US" sz="2400" i="1">
                                      <a:latin typeface="Cambria Math" panose="02040503050406030204" pitchFamily="18" charset="0"/>
                                      <a:ea typeface="Cambria Math" panose="02040503050406030204" pitchFamily="18" charset="0"/>
                                    </a:rPr>
                                    <m:t>𝑐</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𝐾</m:t>
                              </m:r>
                            </m:sub>
                          </m:sSub>
                        </m:e>
                      </m:d>
                    </m:oMath>
                  </m:oMathPara>
                </a14:m>
                <a:endParaRPr lang="en-US" sz="2400" dirty="0"/>
              </a:p>
            </p:txBody>
          </p:sp>
        </mc:Choice>
        <mc:Fallback xmlns="">
          <p:sp>
            <p:nvSpPr>
              <p:cNvPr id="10" name="TextBox 9">
                <a:extLst>
                  <a:ext uri="{FF2B5EF4-FFF2-40B4-BE49-F238E27FC236}">
                    <a16:creationId xmlns:a16="http://schemas.microsoft.com/office/drawing/2014/main" id="{EF6BBD35-41D0-F04D-EF28-5546C56B616D}"/>
                  </a:ext>
                </a:extLst>
              </p:cNvPr>
              <p:cNvSpPr txBox="1">
                <a:spLocks noRot="1" noChangeAspect="1" noMove="1" noResize="1" noEditPoints="1" noAdjustHandles="1" noChangeArrowheads="1" noChangeShapeType="1" noTextEdit="1"/>
              </p:cNvSpPr>
              <p:nvPr/>
            </p:nvSpPr>
            <p:spPr>
              <a:xfrm>
                <a:off x="644661" y="4085741"/>
                <a:ext cx="3812010" cy="5217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99D265-0066-A0F3-503C-7B2D8EACCBB4}"/>
                  </a:ext>
                </a:extLst>
              </p:cNvPr>
              <p:cNvSpPr txBox="1"/>
              <p:nvPr/>
            </p:nvSpPr>
            <p:spPr>
              <a:xfrm>
                <a:off x="4775287" y="3893926"/>
                <a:ext cx="2641425" cy="905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a:solidFill>
                                <a:schemeClr val="tx1"/>
                              </a:solidFill>
                              <a:latin typeface="Cambria Math" panose="02040503050406030204" pitchFamily="18" charset="0"/>
                            </a:rPr>
                            <m:t>𝓏</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sub>
                          </m:sSub>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sub>
                      </m:sSub>
                      <m:r>
                        <a:rPr lang="en-US" sz="2400" i="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𝑤</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sub>
                                  </m:sSub>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sub>
                              </m:sSub>
                            </m:sup>
                          </m:sSup>
                        </m:num>
                        <m:den>
                          <m:nary>
                            <m:naryPr>
                              <m:chr m:val="∑"/>
                              <m:limLoc m:val="subSup"/>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𝑘</m:t>
                              </m:r>
                              <m:r>
                                <a:rPr lang="en-US" sz="2400" i="0">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𝐾</m:t>
                              </m:r>
                            </m:sup>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𝑤</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sub>
                                      </m:sSub>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sub>
                                  </m:sSub>
                                </m:sup>
                              </m:sSup>
                            </m:e>
                          </m:nary>
                        </m:den>
                      </m:f>
                      <m:r>
                        <a:rPr lang="en-US" sz="2400" i="0">
                          <a:solidFill>
                            <a:schemeClr val="tx1"/>
                          </a:solidFill>
                          <a:latin typeface="Cambria Math" panose="02040503050406030204" pitchFamily="18" charset="0"/>
                        </a:rPr>
                        <m:t> </m:t>
                      </m:r>
                    </m:oMath>
                  </m:oMathPara>
                </a14:m>
                <a:endParaRPr lang="en-US" sz="2400" dirty="0">
                  <a:solidFill>
                    <a:schemeClr val="tx1"/>
                  </a:solidFill>
                </a:endParaRPr>
              </a:p>
            </p:txBody>
          </p:sp>
        </mc:Choice>
        <mc:Fallback xmlns="">
          <p:sp>
            <p:nvSpPr>
              <p:cNvPr id="12" name="TextBox 11">
                <a:extLst>
                  <a:ext uri="{FF2B5EF4-FFF2-40B4-BE49-F238E27FC236}">
                    <a16:creationId xmlns:a16="http://schemas.microsoft.com/office/drawing/2014/main" id="{C699D265-0066-A0F3-503C-7B2D8EACCBB4}"/>
                  </a:ext>
                </a:extLst>
              </p:cNvPr>
              <p:cNvSpPr txBox="1">
                <a:spLocks noRot="1" noChangeAspect="1" noMove="1" noResize="1" noEditPoints="1" noAdjustHandles="1" noChangeArrowheads="1" noChangeShapeType="1" noTextEdit="1"/>
              </p:cNvSpPr>
              <p:nvPr/>
            </p:nvSpPr>
            <p:spPr>
              <a:xfrm>
                <a:off x="4775287" y="3893926"/>
                <a:ext cx="2641425" cy="905376"/>
              </a:xfrm>
              <a:prstGeom prst="rect">
                <a:avLst/>
              </a:prstGeom>
              <a:blipFill>
                <a:blip r:embed="rId5"/>
                <a:stretch>
                  <a:fillRect t="-16667" r="-1905" b="-986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B45B8E9-174E-5940-31A1-566FE822D87A}"/>
              </a:ext>
            </a:extLst>
          </p:cNvPr>
          <p:cNvSpPr txBox="1"/>
          <p:nvPr/>
        </p:nvSpPr>
        <p:spPr>
          <a:xfrm>
            <a:off x="709980" y="3115963"/>
            <a:ext cx="4116063" cy="461665"/>
          </a:xfrm>
          <a:prstGeom prst="rect">
            <a:avLst/>
          </a:prstGeom>
          <a:noFill/>
        </p:spPr>
        <p:txBody>
          <a:bodyPr wrap="none" rtlCol="0">
            <a:spAutoFit/>
          </a:bodyPr>
          <a:lstStyle/>
          <a:p>
            <a:r>
              <a:rPr lang="en-US" sz="2400" dirty="0">
                <a:cs typeface="Arial" panose="020B0604020202020204" pitchFamily="34" charset="0"/>
              </a:rPr>
              <a:t>1. Group Weight Calculation </a:t>
            </a:r>
          </a:p>
        </p:txBody>
      </p:sp>
      <p:sp>
        <p:nvSpPr>
          <p:cNvPr id="9" name="TextBox 8">
            <a:extLst>
              <a:ext uri="{FF2B5EF4-FFF2-40B4-BE49-F238E27FC236}">
                <a16:creationId xmlns:a16="http://schemas.microsoft.com/office/drawing/2014/main" id="{D3D7783D-27E4-F3C9-D6C5-E796A488EEC0}"/>
              </a:ext>
            </a:extLst>
          </p:cNvPr>
          <p:cNvSpPr txBox="1"/>
          <p:nvPr/>
        </p:nvSpPr>
        <p:spPr>
          <a:xfrm>
            <a:off x="1984142" y="5023600"/>
            <a:ext cx="150554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Group Logits</a:t>
            </a:r>
          </a:p>
        </p:txBody>
      </p:sp>
      <p:sp>
        <p:nvSpPr>
          <p:cNvPr id="13" name="TextBox 12">
            <a:extLst>
              <a:ext uri="{FF2B5EF4-FFF2-40B4-BE49-F238E27FC236}">
                <a16:creationId xmlns:a16="http://schemas.microsoft.com/office/drawing/2014/main" id="{20C05231-90D3-70A3-C52B-FFADE18F7BBF}"/>
              </a:ext>
            </a:extLst>
          </p:cNvPr>
          <p:cNvSpPr txBox="1"/>
          <p:nvPr/>
        </p:nvSpPr>
        <p:spPr>
          <a:xfrm>
            <a:off x="8800240" y="5010112"/>
            <a:ext cx="171938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Group Weights</a:t>
            </a:r>
          </a:p>
        </p:txBody>
      </p:sp>
      <p:sp>
        <p:nvSpPr>
          <p:cNvPr id="23" name="TextBox 22">
            <a:extLst>
              <a:ext uri="{FF2B5EF4-FFF2-40B4-BE49-F238E27FC236}">
                <a16:creationId xmlns:a16="http://schemas.microsoft.com/office/drawing/2014/main" id="{E7C5B44B-724C-8B40-117F-ADBE8540A9FA}"/>
              </a:ext>
            </a:extLst>
          </p:cNvPr>
          <p:cNvSpPr txBox="1"/>
          <p:nvPr/>
        </p:nvSpPr>
        <p:spPr>
          <a:xfrm>
            <a:off x="4374201" y="5058347"/>
            <a:ext cx="3458223" cy="646331"/>
          </a:xfrm>
          <a:prstGeom prst="rect">
            <a:avLst/>
          </a:prstGeom>
          <a:noFill/>
        </p:spPr>
        <p:txBody>
          <a:bodyPr wrap="square" rtlCol="0">
            <a:spAutoFit/>
          </a:bodyPr>
          <a:lstStyle/>
          <a:p>
            <a:r>
              <a:rPr lang="en-US" i="1" dirty="0" err="1">
                <a:latin typeface="Arial" panose="020B0604020202020204" pitchFamily="34" charset="0"/>
                <a:cs typeface="Arial" panose="020B0604020202020204" pitchFamily="34" charset="0"/>
              </a:rPr>
              <a:t>Softmax</a:t>
            </a:r>
            <a:r>
              <a:rPr lang="en-US" dirty="0">
                <a:latin typeface="Arial" panose="020B0604020202020204" pitchFamily="34" charset="0"/>
                <a:cs typeface="Arial" panose="020B0604020202020204" pitchFamily="34" charset="0"/>
              </a:rPr>
              <a:t> Function </a:t>
            </a:r>
            <a:r>
              <a:rPr lang="en-US" dirty="0"/>
              <a:t>(</a:t>
            </a:r>
            <a:r>
              <a:rPr lang="en-US" i="1" dirty="0"/>
              <a:t>Goodfellow, I., </a:t>
            </a:r>
            <a:r>
              <a:rPr lang="en-US" i="1" dirty="0" err="1"/>
              <a:t>Bengio</a:t>
            </a:r>
            <a:r>
              <a:rPr lang="en-US" i="1" dirty="0"/>
              <a:t>, Y., &amp; Courville, A. (2016))</a:t>
            </a:r>
          </a:p>
        </p:txBody>
      </p:sp>
      <p:sp>
        <p:nvSpPr>
          <p:cNvPr id="27" name="Frame 26">
            <a:extLst>
              <a:ext uri="{FF2B5EF4-FFF2-40B4-BE49-F238E27FC236}">
                <a16:creationId xmlns:a16="http://schemas.microsoft.com/office/drawing/2014/main" id="{C56EF9EC-A3D8-9F42-6DFB-540EA37B938D}"/>
              </a:ext>
            </a:extLst>
          </p:cNvPr>
          <p:cNvSpPr/>
          <p:nvPr/>
        </p:nvSpPr>
        <p:spPr>
          <a:xfrm>
            <a:off x="644661" y="4023432"/>
            <a:ext cx="3812010" cy="690248"/>
          </a:xfrm>
          <a:prstGeom prst="frame">
            <a:avLst>
              <a:gd name="adj1" fmla="val 447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8" name="Frame 27">
            <a:extLst>
              <a:ext uri="{FF2B5EF4-FFF2-40B4-BE49-F238E27FC236}">
                <a16:creationId xmlns:a16="http://schemas.microsoft.com/office/drawing/2014/main" id="{D417720D-9E10-5612-1D74-F42EA2813444}"/>
              </a:ext>
            </a:extLst>
          </p:cNvPr>
          <p:cNvSpPr/>
          <p:nvPr/>
        </p:nvSpPr>
        <p:spPr>
          <a:xfrm>
            <a:off x="4597197" y="3893926"/>
            <a:ext cx="2819515" cy="936898"/>
          </a:xfrm>
          <a:prstGeom prst="frame">
            <a:avLst>
              <a:gd name="adj1" fmla="val 447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24C36486-C690-72BC-F6A4-4A02FB98A737}"/>
              </a:ext>
            </a:extLst>
          </p:cNvPr>
          <p:cNvSpPr/>
          <p:nvPr/>
        </p:nvSpPr>
        <p:spPr>
          <a:xfrm>
            <a:off x="7670602" y="4023432"/>
            <a:ext cx="3812010" cy="690248"/>
          </a:xfrm>
          <a:prstGeom prst="frame">
            <a:avLst>
              <a:gd name="adj1" fmla="val 447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A286E53B-F53A-6A64-D578-7E0F47D36690}"/>
              </a:ext>
            </a:extLst>
          </p:cNvPr>
          <p:cNvSpPr txBox="1"/>
          <p:nvPr/>
        </p:nvSpPr>
        <p:spPr>
          <a:xfrm>
            <a:off x="644661" y="359026"/>
            <a:ext cx="7883890" cy="584775"/>
          </a:xfrm>
          <a:prstGeom prst="rect">
            <a:avLst/>
          </a:prstGeom>
          <a:noFill/>
        </p:spPr>
        <p:txBody>
          <a:bodyPr wrap="none" rtlCol="0">
            <a:spAutoFit/>
          </a:bodyPr>
          <a:lstStyle/>
          <a:p>
            <a:r>
              <a:rPr lang="en-US" sz="3200" dirty="0">
                <a:latin typeface="+mj-lt"/>
                <a:cs typeface="Arial" panose="020B0604020202020204" pitchFamily="34" charset="0"/>
              </a:rPr>
              <a:t>Dynamically Adjusting Loss Function Weights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9C6C314-4EF7-19F1-B86C-E90ECB1097E0}"/>
                  </a:ext>
                </a:extLst>
              </p:cNvPr>
              <p:cNvSpPr txBox="1"/>
              <p:nvPr/>
            </p:nvSpPr>
            <p:spPr>
              <a:xfrm>
                <a:off x="3047112" y="1561065"/>
                <a:ext cx="6097772"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𝐿𝑜𝑠𝑠</m:t>
                      </m:r>
                      <m:d>
                        <m:dPr>
                          <m:ctrlPr>
                            <a:rPr lang="en-US" sz="2400" i="1">
                              <a:solidFill>
                                <a:schemeClr val="tx1"/>
                              </a:solidFill>
                              <a:latin typeface="Cambria Math" panose="02040503050406030204" pitchFamily="18" charset="0"/>
                            </a:rPr>
                          </m:ctrlPr>
                        </m:dPr>
                        <m:e>
                          <m:r>
                            <a:rPr lang="en-US" sz="2400" b="1" i="1">
                              <a:latin typeface="Cambria Math" panose="02040503050406030204" pitchFamily="18" charset="0"/>
                            </a:rPr>
                            <m:t>𝜽</m:t>
                          </m:r>
                        </m:e>
                      </m:d>
                      <m:r>
                        <a:rPr lang="en-US" sz="2400" b="0" i="0">
                          <a:solidFill>
                            <a:schemeClr val="tx1"/>
                          </a:solidFill>
                          <a:latin typeface="Cambria Math" panose="02040503050406030204" pitchFamily="18" charset="0"/>
                        </a:rPr>
                        <m:t>=</m:t>
                      </m:r>
                      <m:nary>
                        <m:naryPr>
                          <m:chr m:val="∑"/>
                          <m:limLoc m:val="undOvr"/>
                          <m:ctrlPr>
                            <a:rPr lang="en-US" sz="2400" b="0" i="1">
                              <a:solidFill>
                                <a:schemeClr val="tx1"/>
                              </a:solidFill>
                              <a:latin typeface="Cambria Math" panose="02040503050406030204" pitchFamily="18" charset="0"/>
                            </a:rPr>
                          </m:ctrlPr>
                        </m:naryPr>
                        <m:sub>
                          <m:r>
                            <a:rPr lang="en-US" sz="2400" b="0" i="1">
                              <a:solidFill>
                                <a:schemeClr val="tx1"/>
                              </a:solidFill>
                              <a:latin typeface="Cambria Math" panose="02040503050406030204" pitchFamily="18" charset="0"/>
                            </a:rPr>
                            <m:t>𝑘</m:t>
                          </m:r>
                          <m:r>
                            <a:rPr lang="en-US" sz="2400" b="0" i="0">
                              <a:solidFill>
                                <a:schemeClr val="tx1"/>
                              </a:solidFill>
                              <a:latin typeface="Cambria Math" panose="02040503050406030204" pitchFamily="18" charset="0"/>
                            </a:rPr>
                            <m:t>=1</m:t>
                          </m:r>
                        </m:sub>
                        <m:sup>
                          <m:r>
                            <a:rPr lang="en-US" sz="2400" b="0" i="1">
                              <a:solidFill>
                                <a:schemeClr val="tx1"/>
                              </a:solidFill>
                              <a:latin typeface="Cambria Math" panose="02040503050406030204" pitchFamily="18" charset="0"/>
                            </a:rPr>
                            <m:t>𝐾</m:t>
                          </m:r>
                        </m:sup>
                        <m:e>
                          <m:sSub>
                            <m:sSubPr>
                              <m:ctrlPr>
                                <a:rPr lang="en-US" sz="2400" b="0" i="1">
                                  <a:solidFill>
                                    <a:schemeClr val="tx1"/>
                                  </a:solidFill>
                                  <a:latin typeface="Cambria Math" panose="02040503050406030204" pitchFamily="18" charset="0"/>
                                </a:rPr>
                              </m:ctrlPr>
                            </m:sSubPr>
                            <m:e>
                              <m:r>
                                <a:rPr lang="en-US" sz="2400" b="0" i="0">
                                  <a:solidFill>
                                    <a:schemeClr val="tx1"/>
                                  </a:solidFill>
                                  <a:latin typeface="Cambria Math" panose="02040503050406030204" pitchFamily="18" charset="0"/>
                                </a:rPr>
                                <m:t>𝓏</m:t>
                              </m:r>
                            </m:e>
                            <m:sub>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𝑘</m:t>
                              </m:r>
                            </m:sub>
                          </m:sSub>
                          <m:r>
                            <a:rPr lang="en-US" sz="2400" b="0" i="0">
                              <a:solidFill>
                                <a:schemeClr val="tx1"/>
                              </a:solidFill>
                              <a:latin typeface="Cambria Math" panose="02040503050406030204" pitchFamily="18" charset="0"/>
                            </a:rPr>
                            <m:t>×</m:t>
                          </m:r>
                          <m:r>
                            <a:rPr lang="en-US" sz="2400" b="0" i="1" smtClean="0">
                              <a:latin typeface="Cambria Math" panose="02040503050406030204" pitchFamily="18" charset="0"/>
                            </a:rPr>
                            <m:t>𝐿</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𝜽</m:t>
                                  </m:r>
                                </m:e>
                                <m:sub>
                                  <m:r>
                                    <a:rPr lang="en-US" sz="2400" i="1">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𝑘</m:t>
                                  </m:r>
                                </m:sub>
                              </m:sSub>
                            </m:e>
                          </m:d>
                        </m:e>
                      </m:nary>
                    </m:oMath>
                  </m:oMathPara>
                </a14:m>
                <a:endParaRPr lang="en-US" sz="2400" dirty="0">
                  <a:solidFill>
                    <a:schemeClr val="tx1"/>
                  </a:solidFill>
                </a:endParaRPr>
              </a:p>
            </p:txBody>
          </p:sp>
        </mc:Choice>
        <mc:Fallback xmlns="">
          <p:sp>
            <p:nvSpPr>
              <p:cNvPr id="2" name="TextBox 1">
                <a:extLst>
                  <a:ext uri="{FF2B5EF4-FFF2-40B4-BE49-F238E27FC236}">
                    <a16:creationId xmlns:a16="http://schemas.microsoft.com/office/drawing/2014/main" id="{A9C6C314-4EF7-19F1-B86C-E90ECB1097E0}"/>
                  </a:ext>
                </a:extLst>
              </p:cNvPr>
              <p:cNvSpPr txBox="1">
                <a:spLocks noRot="1" noChangeAspect="1" noMove="1" noResize="1" noEditPoints="1" noAdjustHandles="1" noChangeArrowheads="1" noChangeShapeType="1" noTextEdit="1"/>
              </p:cNvSpPr>
              <p:nvPr/>
            </p:nvSpPr>
            <p:spPr>
              <a:xfrm>
                <a:off x="3047112" y="1561065"/>
                <a:ext cx="6097772" cy="1130822"/>
              </a:xfrm>
              <a:prstGeom prst="rect">
                <a:avLst/>
              </a:prstGeom>
              <a:blipFill>
                <a:blip r:embed="rId6"/>
                <a:stretch>
                  <a:fillRect t="-100000" b="-154945"/>
                </a:stretch>
              </a:blipFill>
            </p:spPr>
            <p:txBody>
              <a:bodyPr/>
              <a:lstStyle/>
              <a:p>
                <a:r>
                  <a:rPr lang="en-US">
                    <a:noFill/>
                  </a:rPr>
                  <a:t> </a:t>
                </a:r>
              </a:p>
            </p:txBody>
          </p:sp>
        </mc:Fallback>
      </mc:AlternateContent>
    </p:spTree>
    <p:extLst>
      <p:ext uri="{BB962C8B-B14F-4D97-AF65-F5344CB8AC3E}">
        <p14:creationId xmlns:p14="http://schemas.microsoft.com/office/powerpoint/2010/main" val="164966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23" grpId="0"/>
      <p:bldP spid="23" grpId="1"/>
      <p:bldP spid="27" grpId="0" animBg="1"/>
      <p:bldP spid="27" grpId="1" animBg="1"/>
      <p:bldP spid="28" grpId="0" animBg="1"/>
      <p:bldP spid="28" grpId="1" animBg="1"/>
      <p:bldP spid="29" grpId="0" animBg="1"/>
      <p:bldP spid="2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45B8E9-174E-5940-31A1-566FE822D87A}"/>
              </a:ext>
            </a:extLst>
          </p:cNvPr>
          <p:cNvSpPr txBox="1"/>
          <p:nvPr/>
        </p:nvSpPr>
        <p:spPr>
          <a:xfrm>
            <a:off x="709980" y="2779364"/>
            <a:ext cx="6233566" cy="646331"/>
          </a:xfrm>
          <a:prstGeom prst="rect">
            <a:avLst/>
          </a:prstGeom>
          <a:noFill/>
        </p:spPr>
        <p:txBody>
          <a:bodyPr wrap="none" rtlCol="0">
            <a:spAutoFit/>
          </a:bodyPr>
          <a:lstStyle/>
          <a:p>
            <a:r>
              <a:rPr lang="en-US" sz="2400" dirty="0">
                <a:cs typeface="Arial" panose="020B0604020202020204" pitchFamily="34" charset="0"/>
              </a:rPr>
              <a:t>2. Checkpoint EMA Loss Update </a:t>
            </a:r>
          </a:p>
          <a:p>
            <a:r>
              <a:rPr lang="en-US" sz="1200" i="1" dirty="0">
                <a:cs typeface="Arial" panose="020B0604020202020204" pitchFamily="34" charset="0"/>
              </a:rPr>
              <a:t>        (Liu, B., Feng, Y., Stone, P., &amp; Liu, Q. (2023);</a:t>
            </a:r>
            <a:r>
              <a:rPr lang="en-US" sz="1200" i="1" dirty="0">
                <a:solidFill>
                  <a:schemeClr val="tx1"/>
                </a:solidFill>
              </a:rPr>
              <a:t> Li, C., Lai, D., Jiang, X., &amp; Zhang, K. (2023))</a:t>
            </a:r>
            <a:endParaRPr lang="en-US" sz="1200" i="1" dirty="0">
              <a:solidFill>
                <a:srgbClr val="FF0000"/>
              </a:solidFill>
              <a:cs typeface="Arial" panose="020B0604020202020204" pitchFamily="34"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E92AB7C-0748-49CA-7AC7-433167C0ED58}"/>
                  </a:ext>
                </a:extLst>
              </p:cNvPr>
              <p:cNvSpPr txBox="1"/>
              <p:nvPr/>
            </p:nvSpPr>
            <p:spPr>
              <a:xfrm>
                <a:off x="7411360" y="3938990"/>
                <a:ext cx="3967753" cy="594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a:rPr lang="el-GR" sz="2400" b="1" i="0" dirty="0">
                              <a:solidFill>
                                <a:schemeClr val="tx1"/>
                              </a:solidFill>
                              <a:latin typeface="Cambria Math" panose="02040503050406030204" pitchFamily="18" charset="0"/>
                              <a:ea typeface="Cambria Math" panose="02040503050406030204" pitchFamily="18" charset="0"/>
                            </a:rPr>
                            <m:t>𝚫</m:t>
                          </m:r>
                        </m:e>
                        <m:sub>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𝑡</m:t>
                              </m:r>
                            </m:e>
                            <m:sub>
                              <m:r>
                                <a:rPr lang="en-US" sz="2400" b="0" i="1" dirty="0" smtClean="0">
                                  <a:solidFill>
                                    <a:schemeClr val="tx1"/>
                                  </a:solidFill>
                                  <a:latin typeface="Cambria Math" panose="02040503050406030204" pitchFamily="18" charset="0"/>
                                  <a:ea typeface="Cambria Math" panose="02040503050406030204" pitchFamily="18" charset="0"/>
                                </a:rPr>
                                <m:t>𝑐</m:t>
                              </m:r>
                            </m:sub>
                          </m:sSub>
                        </m:sub>
                      </m:sSub>
                      <m:r>
                        <a:rPr lang="en-US" sz="2400" i="1" dirty="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ea typeface="Cambria Math" panose="02040503050406030204" pitchFamily="18" charset="0"/>
                            </a:rPr>
                          </m:ctrlPr>
                        </m:sSupPr>
                        <m:e>
                          <m:d>
                            <m:dPr>
                              <m:ctrlPr>
                                <a:rPr lang="en-US" sz="2400" i="1" dirty="0">
                                  <a:solidFill>
                                    <a:schemeClr val="tx1"/>
                                  </a:solidFill>
                                  <a:latin typeface="Cambria Math" panose="02040503050406030204" pitchFamily="18" charset="0"/>
                                  <a:ea typeface="Cambria Math" panose="02040503050406030204" pitchFamily="18" charset="0"/>
                                </a:rPr>
                              </m:ctrlPr>
                            </m:dPr>
                            <m:e>
                              <m:sSub>
                                <m:sSubPr>
                                  <m:ctrlPr>
                                    <a:rPr lang="en-US" sz="2400" i="1" dirty="0">
                                      <a:solidFill>
                                        <a:schemeClr val="tx1"/>
                                      </a:solidFill>
                                      <a:latin typeface="Cambria Math" panose="02040503050406030204" pitchFamily="18" charset="0"/>
                                      <a:ea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Δ</m:t>
                                  </m:r>
                                </m:e>
                                <m:sub>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𝑡</m:t>
                                      </m:r>
                                    </m:e>
                                    <m:sub>
                                      <m:r>
                                        <a:rPr lang="en-US" sz="2400" b="0" i="1" dirty="0" smtClean="0">
                                          <a:solidFill>
                                            <a:schemeClr val="tx1"/>
                                          </a:solidFill>
                                          <a:latin typeface="Cambria Math" panose="02040503050406030204" pitchFamily="18" charset="0"/>
                                          <a:ea typeface="Cambria Math" panose="02040503050406030204" pitchFamily="18" charset="0"/>
                                        </a:rPr>
                                        <m:t>𝑐</m:t>
                                      </m:r>
                                    </m:sub>
                                  </m:sSub>
                                  <m:r>
                                    <a:rPr lang="en-US" sz="2400" b="0" i="1" dirty="0" smtClean="0">
                                      <a:solidFill>
                                        <a:schemeClr val="tx1"/>
                                      </a:solidFill>
                                      <a:latin typeface="Cambria Math" panose="02040503050406030204" pitchFamily="18" charset="0"/>
                                      <a:ea typeface="Cambria Math" panose="02040503050406030204" pitchFamily="18" charset="0"/>
                                    </a:rPr>
                                    <m:t>,1</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a:solidFill>
                                        <a:schemeClr val="tx1"/>
                                      </a:solidFill>
                                      <a:latin typeface="Cambria Math" panose="02040503050406030204" pitchFamily="18" charset="0"/>
                                      <a:ea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Δ</m:t>
                                  </m:r>
                                </m:e>
                                <m:sub>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b="0" i="1" dirty="0" smtClean="0">
                                          <a:solidFill>
                                            <a:schemeClr val="tx1"/>
                                          </a:solidFill>
                                          <a:latin typeface="Cambria Math" panose="02040503050406030204" pitchFamily="18" charset="0"/>
                                          <a:ea typeface="Cambria Math" panose="02040503050406030204" pitchFamily="18" charset="0"/>
                                        </a:rPr>
                                        <m:t>𝑡</m:t>
                                      </m:r>
                                    </m:e>
                                    <m:sub>
                                      <m:r>
                                        <a:rPr lang="en-US" sz="2400" b="0" i="1" dirty="0" smtClean="0">
                                          <a:solidFill>
                                            <a:schemeClr val="tx1"/>
                                          </a:solidFill>
                                          <a:latin typeface="Cambria Math" panose="02040503050406030204" pitchFamily="18" charset="0"/>
                                          <a:ea typeface="Cambria Math" panose="02040503050406030204" pitchFamily="18" charset="0"/>
                                        </a:rPr>
                                        <m:t>𝑐</m:t>
                                      </m:r>
                                    </m:sub>
                                  </m:sSub>
                                  <m:r>
                                    <a:rPr lang="en-US" sz="2400" b="0" i="1" dirty="0" smtClean="0">
                                      <a:solidFill>
                                        <a:schemeClr val="tx1"/>
                                      </a:solidFill>
                                      <a:latin typeface="Cambria Math" panose="02040503050406030204" pitchFamily="18" charset="0"/>
                                      <a:ea typeface="Cambria Math" panose="02040503050406030204" pitchFamily="18" charset="0"/>
                                    </a:rPr>
                                    <m:t>,2</m:t>
                                  </m:r>
                                </m:sub>
                              </m:sSub>
                              <m:r>
                                <a:rPr lang="en-US" sz="2400" i="1" dirty="0">
                                  <a:solidFill>
                                    <a:schemeClr val="tx1"/>
                                  </a:solidFill>
                                  <a:latin typeface="Cambria Math" panose="02040503050406030204" pitchFamily="18" charset="0"/>
                                  <a:ea typeface="Cambria Math" panose="02040503050406030204" pitchFamily="18" charset="0"/>
                                </a:rPr>
                                <m:t>,…,</m:t>
                              </m:r>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Δ</m:t>
                                  </m:r>
                                </m:e>
                                <m:sub>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a:rPr lang="en-US" sz="2400" i="1" dirty="0">
                                          <a:solidFill>
                                            <a:schemeClr val="tx1"/>
                                          </a:solidFill>
                                          <a:latin typeface="Cambria Math" panose="02040503050406030204" pitchFamily="18" charset="0"/>
                                          <a:ea typeface="Cambria Math" panose="02040503050406030204" pitchFamily="18" charset="0"/>
                                        </a:rPr>
                                        <m:t>𝑡</m:t>
                                      </m:r>
                                    </m:e>
                                    <m:sub>
                                      <m:r>
                                        <a:rPr lang="en-US" sz="2400" b="0" i="1" dirty="0" smtClean="0">
                                          <a:solidFill>
                                            <a:schemeClr val="tx1"/>
                                          </a:solidFill>
                                          <a:latin typeface="Cambria Math" panose="02040503050406030204" pitchFamily="18" charset="0"/>
                                          <a:ea typeface="Cambria Math" panose="02040503050406030204" pitchFamily="18" charset="0"/>
                                        </a:rPr>
                                        <m:t>𝑐</m:t>
                                      </m:r>
                                    </m:sub>
                                  </m:sSub>
                                  <m:r>
                                    <a:rPr lang="en-US" sz="2400" i="1" dirty="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𝐾</m:t>
                                  </m:r>
                                </m:sub>
                              </m:sSub>
                            </m:e>
                          </m:d>
                        </m:e>
                        <m:sup>
                          <m:r>
                            <a:rPr lang="en-US" sz="2400" i="1" dirty="0">
                              <a:solidFill>
                                <a:schemeClr val="tx1"/>
                              </a:solidFill>
                              <a:latin typeface="Cambria Math" panose="02040503050406030204" pitchFamily="18" charset="0"/>
                              <a:ea typeface="Cambria Math" panose="02040503050406030204" pitchFamily="18" charset="0"/>
                            </a:rPr>
                            <m:t>𝑇</m:t>
                          </m:r>
                        </m:sup>
                      </m:sSup>
                    </m:oMath>
                  </m:oMathPara>
                </a14:m>
                <a:endParaRPr lang="en-US" sz="2400" dirty="0">
                  <a:solidFill>
                    <a:schemeClr val="tx1"/>
                  </a:solidFill>
                </a:endParaRPr>
              </a:p>
            </p:txBody>
          </p:sp>
        </mc:Choice>
        <mc:Fallback xmlns="">
          <p:sp>
            <p:nvSpPr>
              <p:cNvPr id="23" name="TextBox 22">
                <a:extLst>
                  <a:ext uri="{FF2B5EF4-FFF2-40B4-BE49-F238E27FC236}">
                    <a16:creationId xmlns:a16="http://schemas.microsoft.com/office/drawing/2014/main" id="{CE92AB7C-0748-49CA-7AC7-433167C0ED58}"/>
                  </a:ext>
                </a:extLst>
              </p:cNvPr>
              <p:cNvSpPr txBox="1">
                <a:spLocks noRot="1" noChangeAspect="1" noMove="1" noResize="1" noEditPoints="1" noAdjustHandles="1" noChangeArrowheads="1" noChangeShapeType="1" noTextEdit="1"/>
              </p:cNvSpPr>
              <p:nvPr/>
            </p:nvSpPr>
            <p:spPr>
              <a:xfrm>
                <a:off x="7411360" y="3938990"/>
                <a:ext cx="3967753" cy="5949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C37EFB8-BA54-36A2-0061-EEC50C05BCFE}"/>
                  </a:ext>
                </a:extLst>
              </p:cNvPr>
              <p:cNvSpPr txBox="1"/>
              <p:nvPr/>
            </p:nvSpPr>
            <p:spPr>
              <a:xfrm>
                <a:off x="3405149" y="4027686"/>
                <a:ext cx="3280659" cy="521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SimSun" panose="02010600030101010101" pitchFamily="2" charset="-122"/>
                            </a:rPr>
                          </m:ctrlPr>
                        </m:sSubPr>
                        <m:e>
                          <m:r>
                            <a:rPr lang="en-US" sz="2400" i="1">
                              <a:solidFill>
                                <a:schemeClr val="tx1"/>
                              </a:solidFill>
                              <a:effectLst/>
                              <a:latin typeface="Cambria Math" panose="02040503050406030204" pitchFamily="18" charset="0"/>
                              <a:ea typeface="SimSun" panose="02010600030101010101" pitchFamily="2" charset="-122"/>
                            </a:rPr>
                            <m:t>∆</m:t>
                          </m:r>
                        </m:e>
                        <m:sub>
                          <m:sSub>
                            <m:sSubPr>
                              <m:ctrlPr>
                                <a:rPr lang="en-US" sz="2400" i="1">
                                  <a:solidFill>
                                    <a:schemeClr val="tx1"/>
                                  </a:solidFill>
                                  <a:effectLst/>
                                  <a:latin typeface="Cambria Math" panose="02040503050406030204" pitchFamily="18" charset="0"/>
                                  <a:ea typeface="SimSun" panose="02010600030101010101" pitchFamily="2" charset="-122"/>
                                </a:rPr>
                              </m:ctrlPr>
                            </m:sSubPr>
                            <m:e>
                              <m:r>
                                <a:rPr lang="en-US" sz="2400" i="1">
                                  <a:solidFill>
                                    <a:schemeClr val="tx1"/>
                                  </a:solidFill>
                                  <a:effectLst/>
                                  <a:latin typeface="Cambria Math" panose="02040503050406030204" pitchFamily="18" charset="0"/>
                                  <a:ea typeface="SimSun" panose="02010600030101010101" pitchFamily="2" charset="-122"/>
                                </a:rPr>
                                <m:t>𝑡</m:t>
                              </m:r>
                            </m:e>
                            <m:sub>
                              <m:r>
                                <a:rPr lang="en-US" sz="2400" i="1">
                                  <a:solidFill>
                                    <a:schemeClr val="tx1"/>
                                  </a:solidFill>
                                  <a:effectLst/>
                                  <a:latin typeface="Cambria Math" panose="02040503050406030204" pitchFamily="18" charset="0"/>
                                  <a:ea typeface="SimSun" panose="02010600030101010101" pitchFamily="2" charset="-122"/>
                                </a:rPr>
                                <m:t>𝑐</m:t>
                              </m:r>
                            </m:sub>
                          </m:sSub>
                          <m:r>
                            <a:rPr lang="en-US" sz="2400" i="1">
                              <a:solidFill>
                                <a:schemeClr val="tx1"/>
                              </a:solidFill>
                              <a:effectLst/>
                              <a:latin typeface="Cambria Math" panose="02040503050406030204" pitchFamily="18" charset="0"/>
                              <a:ea typeface="SimSun" panose="02010600030101010101" pitchFamily="2" charset="-122"/>
                            </a:rPr>
                            <m:t>,</m:t>
                          </m:r>
                          <m:r>
                            <a:rPr lang="en-US" sz="2400" b="0" i="1" smtClean="0">
                              <a:solidFill>
                                <a:schemeClr val="tx1"/>
                              </a:solidFill>
                              <a:effectLst/>
                              <a:latin typeface="Cambria Math" panose="02040503050406030204" pitchFamily="18" charset="0"/>
                              <a:ea typeface="SimSun" panose="02010600030101010101" pitchFamily="2" charset="-122"/>
                            </a:rPr>
                            <m:t>𝑘</m:t>
                          </m:r>
                        </m:sub>
                      </m:sSub>
                      <m:r>
                        <a:rPr lang="en-US" sz="2400" i="1">
                          <a:solidFill>
                            <a:schemeClr val="tx1"/>
                          </a:solidFill>
                          <a:effectLst/>
                          <a:latin typeface="Cambria Math" panose="02040503050406030204" pitchFamily="18" charset="0"/>
                          <a:ea typeface="SimSun" panose="02010600030101010101" pitchFamily="2" charset="-122"/>
                        </a:rPr>
                        <m:t>=</m:t>
                      </m:r>
                      <m:r>
                        <a:rPr lang="en-US" sz="2400" i="1">
                          <a:latin typeface="Cambria Math" panose="02040503050406030204" pitchFamily="18" charset="0"/>
                        </a:rPr>
                        <m:t>𝐸𝑀</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𝜽</m:t>
                              </m:r>
                            </m:e>
                            <m:sub>
                              <m:sSub>
                                <m:sSubPr>
                                  <m:ctrlPr>
                                    <a:rPr lang="en-US" sz="2400" b="1"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m:t>
                                  </m:r>
                                </m:sub>
                              </m:sSub>
                              <m:r>
                                <a:rPr lang="en-US" sz="2400" i="1">
                                  <a:latin typeface="Cambria Math" panose="02040503050406030204" pitchFamily="18" charset="0"/>
                                </a:rPr>
                                <m:t>,</m:t>
                              </m:r>
                              <m:r>
                                <a:rPr lang="en-US" sz="2400" i="1">
                                  <a:latin typeface="Cambria Math" panose="02040503050406030204" pitchFamily="18" charset="0"/>
                                </a:rPr>
                                <m:t>𝑘</m:t>
                              </m:r>
                            </m:sub>
                          </m:sSub>
                        </m:e>
                      </m:d>
                      <m:r>
                        <a:rPr lang="en-US" sz="2400" i="1">
                          <a:solidFill>
                            <a:schemeClr val="tx1"/>
                          </a:solidFill>
                          <a:effectLst/>
                          <a:latin typeface="Cambria Math" panose="02040503050406030204" pitchFamily="18" charset="0"/>
                          <a:ea typeface="SimSun" panose="02010600030101010101" pitchFamily="2" charset="-122"/>
                        </a:rPr>
                        <m:t>+</m:t>
                      </m:r>
                      <m:r>
                        <a:rPr lang="en-US" sz="2400" i="1">
                          <a:solidFill>
                            <a:schemeClr val="tx1"/>
                          </a:solidFill>
                          <a:effectLst/>
                          <a:latin typeface="Cambria Math" panose="02040503050406030204" pitchFamily="18" charset="0"/>
                          <a:ea typeface="SimSun" panose="02010600030101010101" pitchFamily="2" charset="-122"/>
                        </a:rPr>
                        <m:t>𝜖</m:t>
                      </m:r>
                    </m:oMath>
                  </m:oMathPara>
                </a14:m>
                <a:endParaRPr lang="en-US" sz="2400" dirty="0">
                  <a:solidFill>
                    <a:schemeClr val="tx1"/>
                  </a:solidFill>
                </a:endParaRPr>
              </a:p>
            </p:txBody>
          </p:sp>
        </mc:Choice>
        <mc:Fallback xmlns="">
          <p:sp>
            <p:nvSpPr>
              <p:cNvPr id="24" name="TextBox 23">
                <a:extLst>
                  <a:ext uri="{FF2B5EF4-FFF2-40B4-BE49-F238E27FC236}">
                    <a16:creationId xmlns:a16="http://schemas.microsoft.com/office/drawing/2014/main" id="{2C37EFB8-BA54-36A2-0061-EEC50C05BCFE}"/>
                  </a:ext>
                </a:extLst>
              </p:cNvPr>
              <p:cNvSpPr txBox="1">
                <a:spLocks noRot="1" noChangeAspect="1" noMove="1" noResize="1" noEditPoints="1" noAdjustHandles="1" noChangeArrowheads="1" noChangeShapeType="1" noTextEdit="1"/>
              </p:cNvSpPr>
              <p:nvPr/>
            </p:nvSpPr>
            <p:spPr>
              <a:xfrm>
                <a:off x="3405149" y="4027686"/>
                <a:ext cx="3280659" cy="521746"/>
              </a:xfrm>
              <a:prstGeom prst="rect">
                <a:avLst/>
              </a:prstGeom>
              <a:blipFill>
                <a:blip r:embed="rId4"/>
                <a:stretch>
                  <a:fillRect l="-3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AEE98A6-826B-0CC1-84A6-30285F6884F6}"/>
                  </a:ext>
                </a:extLst>
              </p:cNvPr>
              <p:cNvSpPr txBox="1"/>
              <p:nvPr/>
            </p:nvSpPr>
            <p:spPr>
              <a:xfrm>
                <a:off x="2204165" y="5188164"/>
                <a:ext cx="4006212" cy="521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effectLst/>
                              <a:latin typeface="Cambria Math" panose="02040503050406030204" pitchFamily="18" charset="0"/>
                              <a:ea typeface="SimSun" panose="02010600030101010101" pitchFamily="2" charset="-122"/>
                            </a:rPr>
                          </m:ctrlPr>
                        </m:sSubPr>
                        <m:e>
                          <m:r>
                            <a:rPr lang="en-US" sz="2400" i="1">
                              <a:solidFill>
                                <a:schemeClr val="tx1"/>
                              </a:solidFill>
                              <a:effectLst/>
                              <a:latin typeface="Cambria Math" panose="02040503050406030204" pitchFamily="18" charset="0"/>
                              <a:ea typeface="SimSun" panose="02010600030101010101" pitchFamily="2" charset="-122"/>
                            </a:rPr>
                            <m:t>∆</m:t>
                          </m:r>
                        </m:e>
                        <m:sub>
                          <m:sSub>
                            <m:sSubPr>
                              <m:ctrlPr>
                                <a:rPr lang="en-US" sz="2400" i="1">
                                  <a:solidFill>
                                    <a:schemeClr val="tx1"/>
                                  </a:solidFill>
                                  <a:effectLst/>
                                  <a:latin typeface="Cambria Math" panose="02040503050406030204" pitchFamily="18" charset="0"/>
                                  <a:ea typeface="SimSun" panose="02010600030101010101" pitchFamily="2" charset="-122"/>
                                </a:rPr>
                              </m:ctrlPr>
                            </m:sSubPr>
                            <m:e>
                              <m:r>
                                <a:rPr lang="en-US" sz="2400" i="1">
                                  <a:solidFill>
                                    <a:schemeClr val="tx1"/>
                                  </a:solidFill>
                                  <a:effectLst/>
                                  <a:latin typeface="Cambria Math" panose="02040503050406030204" pitchFamily="18" charset="0"/>
                                  <a:ea typeface="SimSun" panose="02010600030101010101" pitchFamily="2" charset="-122"/>
                                </a:rPr>
                                <m:t>𝑡</m:t>
                              </m:r>
                            </m:e>
                            <m:sub>
                              <m:r>
                                <a:rPr lang="en-US" sz="2400" i="1">
                                  <a:solidFill>
                                    <a:schemeClr val="tx1"/>
                                  </a:solidFill>
                                  <a:effectLst/>
                                  <a:latin typeface="Cambria Math" panose="02040503050406030204" pitchFamily="18" charset="0"/>
                                  <a:ea typeface="SimSun" panose="02010600030101010101" pitchFamily="2" charset="-122"/>
                                </a:rPr>
                                <m:t>𝑐</m:t>
                              </m:r>
                            </m:sub>
                          </m:sSub>
                          <m:r>
                            <a:rPr lang="en-US" sz="2400" b="0" i="1" smtClean="0">
                              <a:solidFill>
                                <a:schemeClr val="tx1"/>
                              </a:solidFill>
                              <a:effectLst/>
                              <a:latin typeface="Cambria Math" panose="02040503050406030204" pitchFamily="18" charset="0"/>
                              <a:ea typeface="SimSun" panose="02010600030101010101" pitchFamily="2" charset="-122"/>
                            </a:rPr>
                            <m:t>+</m:t>
                          </m:r>
                          <m:r>
                            <a:rPr lang="en-US" sz="2400" b="0" i="1" smtClean="0">
                              <a:solidFill>
                                <a:schemeClr val="tx1"/>
                              </a:solidFill>
                              <a:effectLst/>
                              <a:latin typeface="Cambria Math" panose="02040503050406030204" pitchFamily="18" charset="0"/>
                              <a:ea typeface="SimSun" panose="02010600030101010101" pitchFamily="2" charset="-122"/>
                            </a:rPr>
                            <m:t>𝑄</m:t>
                          </m:r>
                          <m:r>
                            <a:rPr lang="en-US" sz="2400" i="1">
                              <a:solidFill>
                                <a:schemeClr val="tx1"/>
                              </a:solidFill>
                              <a:effectLst/>
                              <a:latin typeface="Cambria Math" panose="02040503050406030204" pitchFamily="18" charset="0"/>
                              <a:ea typeface="SimSun" panose="02010600030101010101" pitchFamily="2" charset="-122"/>
                            </a:rPr>
                            <m:t>,</m:t>
                          </m:r>
                          <m:r>
                            <a:rPr lang="en-US" sz="2400" b="0" i="1" smtClean="0">
                              <a:solidFill>
                                <a:schemeClr val="tx1"/>
                              </a:solidFill>
                              <a:effectLst/>
                              <a:latin typeface="Cambria Math" panose="02040503050406030204" pitchFamily="18" charset="0"/>
                              <a:ea typeface="SimSun" panose="02010600030101010101" pitchFamily="2" charset="-122"/>
                            </a:rPr>
                            <m:t>𝑘</m:t>
                          </m:r>
                        </m:sub>
                      </m:sSub>
                      <m:r>
                        <a:rPr lang="en-US" sz="2400" i="1">
                          <a:solidFill>
                            <a:schemeClr val="tx1"/>
                          </a:solidFill>
                          <a:effectLst/>
                          <a:latin typeface="Cambria Math" panose="02040503050406030204" pitchFamily="18" charset="0"/>
                          <a:ea typeface="SimSun" panose="02010600030101010101" pitchFamily="2" charset="-122"/>
                        </a:rPr>
                        <m:t>=</m:t>
                      </m:r>
                      <m:r>
                        <a:rPr lang="en-US" sz="2400" i="1">
                          <a:latin typeface="Cambria Math" panose="02040503050406030204" pitchFamily="18" charset="0"/>
                        </a:rPr>
                        <m:t>𝐸𝑀</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𝐿</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𝜽</m:t>
                              </m:r>
                            </m:e>
                            <m:sub>
                              <m:sSub>
                                <m:sSubPr>
                                  <m:ctrlPr>
                                    <a:rPr lang="en-US" sz="2400" b="1"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m:t>
                                  </m:r>
                                </m:sub>
                              </m:sSub>
                              <m:r>
                                <a:rPr lang="en-US" sz="2400" b="0" i="1" smtClean="0">
                                  <a:latin typeface="Cambria Math" panose="02040503050406030204" pitchFamily="18" charset="0"/>
                                </a:rPr>
                                <m:t>+</m:t>
                              </m:r>
                              <m:r>
                                <a:rPr lang="en-US" sz="2400" b="0" i="1" smtClean="0">
                                  <a:latin typeface="Cambria Math" panose="02040503050406030204" pitchFamily="18" charset="0"/>
                                </a:rPr>
                                <m:t>𝑄</m:t>
                              </m:r>
                              <m:r>
                                <a:rPr lang="en-US" sz="2400" i="1">
                                  <a:latin typeface="Cambria Math" panose="02040503050406030204" pitchFamily="18" charset="0"/>
                                </a:rPr>
                                <m:t>,</m:t>
                              </m:r>
                              <m:r>
                                <a:rPr lang="en-US" sz="2400" i="1">
                                  <a:latin typeface="Cambria Math" panose="02040503050406030204" pitchFamily="18" charset="0"/>
                                </a:rPr>
                                <m:t>𝑘</m:t>
                              </m:r>
                            </m:sub>
                          </m:sSub>
                        </m:e>
                      </m:d>
                      <m:r>
                        <a:rPr lang="en-US" sz="2400" i="1">
                          <a:solidFill>
                            <a:schemeClr val="tx1"/>
                          </a:solidFill>
                          <a:effectLst/>
                          <a:latin typeface="Cambria Math" panose="02040503050406030204" pitchFamily="18" charset="0"/>
                          <a:ea typeface="SimSun" panose="02010600030101010101" pitchFamily="2" charset="-122"/>
                        </a:rPr>
                        <m:t>+</m:t>
                      </m:r>
                      <m:r>
                        <a:rPr lang="en-US" sz="2400" i="1">
                          <a:solidFill>
                            <a:schemeClr val="tx1"/>
                          </a:solidFill>
                          <a:effectLst/>
                          <a:latin typeface="Cambria Math" panose="02040503050406030204" pitchFamily="18" charset="0"/>
                          <a:ea typeface="SimSun" panose="02010600030101010101" pitchFamily="2" charset="-122"/>
                        </a:rPr>
                        <m:t>𝜖</m:t>
                      </m:r>
                    </m:oMath>
                  </m:oMathPara>
                </a14:m>
                <a:endParaRPr lang="en-US" sz="2400" dirty="0"/>
              </a:p>
            </p:txBody>
          </p:sp>
        </mc:Choice>
        <mc:Fallback xmlns="">
          <p:sp>
            <p:nvSpPr>
              <p:cNvPr id="27" name="TextBox 26">
                <a:extLst>
                  <a:ext uri="{FF2B5EF4-FFF2-40B4-BE49-F238E27FC236}">
                    <a16:creationId xmlns:a16="http://schemas.microsoft.com/office/drawing/2014/main" id="{1AEE98A6-826B-0CC1-84A6-30285F6884F6}"/>
                  </a:ext>
                </a:extLst>
              </p:cNvPr>
              <p:cNvSpPr txBox="1">
                <a:spLocks noRot="1" noChangeAspect="1" noMove="1" noResize="1" noEditPoints="1" noAdjustHandles="1" noChangeArrowheads="1" noChangeShapeType="1" noTextEdit="1"/>
              </p:cNvSpPr>
              <p:nvPr/>
            </p:nvSpPr>
            <p:spPr>
              <a:xfrm>
                <a:off x="2204165" y="5188164"/>
                <a:ext cx="4006212" cy="521746"/>
              </a:xfrm>
              <a:prstGeom prst="rect">
                <a:avLst/>
              </a:prstGeom>
              <a:blipFill>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E766990-D78A-BB96-AEF9-C12B79A8BEDC}"/>
                  </a:ext>
                </a:extLst>
              </p:cNvPr>
              <p:cNvSpPr txBox="1"/>
              <p:nvPr/>
            </p:nvSpPr>
            <p:spPr>
              <a:xfrm>
                <a:off x="6374248" y="5095273"/>
                <a:ext cx="5291196" cy="594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r>
                            <a:rPr lang="el-GR" sz="2400" b="1" i="0" dirty="0">
                              <a:latin typeface="Cambria Math" panose="02040503050406030204" pitchFamily="18" charset="0"/>
                              <a:ea typeface="Cambria Math" panose="02040503050406030204" pitchFamily="18" charset="0"/>
                            </a:rPr>
                            <m:t>𝚫</m:t>
                          </m:r>
                        </m:e>
                        <m:sub>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𝑡</m:t>
                              </m:r>
                            </m:e>
                            <m:sub>
                              <m:r>
                                <a:rPr lang="en-US" sz="2400" b="0" i="1" dirty="0" smtClean="0">
                                  <a:latin typeface="Cambria Math" panose="02040503050406030204" pitchFamily="18" charset="0"/>
                                  <a:ea typeface="Cambria Math" panose="02040503050406030204" pitchFamily="18" charset="0"/>
                                </a:rPr>
                                <m:t>𝑐</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𝑄</m:t>
                          </m:r>
                        </m:sub>
                      </m:sSub>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d>
                            <m:dPr>
                              <m:ctrlPr>
                                <a:rPr lang="en-US" sz="2400" i="1" dirty="0">
                                  <a:latin typeface="Cambria Math" panose="02040503050406030204" pitchFamily="18" charset="0"/>
                                  <a:ea typeface="Cambria Math" panose="02040503050406030204" pitchFamily="18" charset="0"/>
                                </a:rPr>
                              </m:ctrlPr>
                            </m:dPr>
                            <m:e>
                              <m:sSub>
                                <m:sSubPr>
                                  <m:ctrlPr>
                                    <a:rPr lang="en-US" sz="2400" i="1" dirty="0">
                                      <a:latin typeface="Cambria Math" panose="02040503050406030204" pitchFamily="18" charset="0"/>
                                      <a:ea typeface="Cambria Math" panose="02040503050406030204" pitchFamily="18" charset="0"/>
                                    </a:rPr>
                                  </m:ctrlPr>
                                </m:sSubPr>
                                <m:e>
                                  <m:r>
                                    <m:rPr>
                                      <m:sty m:val="p"/>
                                    </m:rPr>
                                    <a:rPr lang="el-GR" sz="2400" i="1" dirty="0">
                                      <a:latin typeface="Cambria Math" panose="02040503050406030204" pitchFamily="18" charset="0"/>
                                      <a:ea typeface="Cambria Math" panose="02040503050406030204" pitchFamily="18" charset="0"/>
                                    </a:rPr>
                                    <m:t>Δ</m:t>
                                  </m:r>
                                </m:e>
                                <m:sub>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𝑡</m:t>
                                      </m:r>
                                    </m:e>
                                    <m:sub>
                                      <m:r>
                                        <a:rPr lang="en-US" sz="2400" b="0" i="1" dirty="0" smtClean="0">
                                          <a:latin typeface="Cambria Math" panose="02040503050406030204" pitchFamily="18" charset="0"/>
                                          <a:ea typeface="Cambria Math" panose="02040503050406030204" pitchFamily="18" charset="0"/>
                                        </a:rPr>
                                        <m:t>𝑐</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𝑄</m:t>
                                  </m:r>
                                  <m:r>
                                    <a:rPr lang="en-US" sz="2400" b="0" i="1" dirty="0" smtClean="0">
                                      <a:latin typeface="Cambria Math" panose="02040503050406030204" pitchFamily="18" charset="0"/>
                                      <a:ea typeface="Cambria Math" panose="02040503050406030204" pitchFamily="18" charset="0"/>
                                    </a:rPr>
                                    <m:t>,1</m:t>
                                  </m:r>
                                </m:sub>
                              </m:sSub>
                              <m:r>
                                <a:rPr lang="en-US" sz="2400" i="1" dirty="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m:rPr>
                                      <m:sty m:val="p"/>
                                    </m:rPr>
                                    <a:rPr lang="el-GR" sz="2400" i="1" dirty="0">
                                      <a:latin typeface="Cambria Math" panose="02040503050406030204" pitchFamily="18" charset="0"/>
                                      <a:ea typeface="Cambria Math" panose="02040503050406030204" pitchFamily="18" charset="0"/>
                                    </a:rPr>
                                    <m:t>Δ</m:t>
                                  </m:r>
                                </m:e>
                                <m:sub>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𝑡</m:t>
                                      </m:r>
                                    </m:e>
                                    <m:sub>
                                      <m:r>
                                        <a:rPr lang="en-US" sz="2400" b="0" i="1" dirty="0" smtClean="0">
                                          <a:latin typeface="Cambria Math" panose="02040503050406030204" pitchFamily="18" charset="0"/>
                                          <a:ea typeface="Cambria Math" panose="02040503050406030204" pitchFamily="18" charset="0"/>
                                        </a:rPr>
                                        <m:t>𝑐</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𝑄</m:t>
                                  </m:r>
                                  <m:r>
                                    <a:rPr lang="en-US" sz="2400" b="0" i="1" dirty="0"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sSub>
                                <m:sSubPr>
                                  <m:ctrlPr>
                                    <a:rPr lang="en-US" sz="2400" i="1" dirty="0">
                                      <a:latin typeface="Cambria Math" panose="02040503050406030204" pitchFamily="18" charset="0"/>
                                      <a:ea typeface="Cambria Math" panose="02040503050406030204" pitchFamily="18" charset="0"/>
                                    </a:rPr>
                                  </m:ctrlPr>
                                </m:sSubPr>
                                <m:e>
                                  <m:r>
                                    <m:rPr>
                                      <m:sty m:val="p"/>
                                    </m:rPr>
                                    <a:rPr lang="el-GR" sz="2400" i="1" dirty="0">
                                      <a:latin typeface="Cambria Math" panose="02040503050406030204" pitchFamily="18" charset="0"/>
                                      <a:ea typeface="Cambria Math" panose="02040503050406030204" pitchFamily="18" charset="0"/>
                                    </a:rPr>
                                    <m:t>Δ</m:t>
                                  </m:r>
                                </m:e>
                                <m:sub>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𝑡</m:t>
                                      </m:r>
                                    </m:e>
                                    <m:sub>
                                      <m:r>
                                        <a:rPr lang="en-US" sz="2400" b="0" i="1" dirty="0" smtClean="0">
                                          <a:latin typeface="Cambria Math" panose="02040503050406030204" pitchFamily="18" charset="0"/>
                                          <a:ea typeface="Cambria Math" panose="02040503050406030204" pitchFamily="18" charset="0"/>
                                        </a:rPr>
                                        <m:t>𝑐</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𝑄</m:t>
                                  </m:r>
                                  <m:r>
                                    <a:rPr lang="en-US" sz="2400" i="1" dirty="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𝐾</m:t>
                                  </m:r>
                                </m:sub>
                              </m:sSub>
                            </m:e>
                          </m:d>
                        </m:e>
                        <m:sup>
                          <m:r>
                            <a:rPr lang="en-US" sz="2400" i="1" dirty="0">
                              <a:latin typeface="Cambria Math" panose="02040503050406030204" pitchFamily="18" charset="0"/>
                              <a:ea typeface="Cambria Math" panose="02040503050406030204" pitchFamily="18" charset="0"/>
                            </a:rPr>
                            <m:t>𝑇</m:t>
                          </m:r>
                        </m:sup>
                      </m:sSup>
                    </m:oMath>
                  </m:oMathPara>
                </a14:m>
                <a:endParaRPr lang="en-US" sz="2400" dirty="0"/>
              </a:p>
            </p:txBody>
          </p:sp>
        </mc:Choice>
        <mc:Fallback xmlns="">
          <p:sp>
            <p:nvSpPr>
              <p:cNvPr id="28" name="TextBox 27">
                <a:extLst>
                  <a:ext uri="{FF2B5EF4-FFF2-40B4-BE49-F238E27FC236}">
                    <a16:creationId xmlns:a16="http://schemas.microsoft.com/office/drawing/2014/main" id="{4E766990-D78A-BB96-AEF9-C12B79A8BEDC}"/>
                  </a:ext>
                </a:extLst>
              </p:cNvPr>
              <p:cNvSpPr txBox="1">
                <a:spLocks noRot="1" noChangeAspect="1" noMove="1" noResize="1" noEditPoints="1" noAdjustHandles="1" noChangeArrowheads="1" noChangeShapeType="1" noTextEdit="1"/>
              </p:cNvSpPr>
              <p:nvPr/>
            </p:nvSpPr>
            <p:spPr>
              <a:xfrm>
                <a:off x="6374248" y="5095273"/>
                <a:ext cx="5291196" cy="594906"/>
              </a:xfrm>
              <a:prstGeom prst="rect">
                <a:avLst/>
              </a:prstGeom>
              <a:blipFill>
                <a:blip r:embed="rId6"/>
                <a:stretch>
                  <a:fillRect b="-63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31BD196-7F85-31D5-7C7E-8A099C962584}"/>
              </a:ext>
            </a:extLst>
          </p:cNvPr>
          <p:cNvSpPr txBox="1"/>
          <p:nvPr/>
        </p:nvSpPr>
        <p:spPr>
          <a:xfrm>
            <a:off x="1107702" y="4091133"/>
            <a:ext cx="2223686" cy="369332"/>
          </a:xfrm>
          <a:prstGeom prst="rect">
            <a:avLst/>
          </a:prstGeom>
          <a:noFill/>
        </p:spPr>
        <p:txBody>
          <a:bodyPr wrap="none" rtlCol="0">
            <a:spAutoFit/>
          </a:bodyPr>
          <a:lstStyle/>
          <a:p>
            <a:r>
              <a:rPr lang="en-US" dirty="0">
                <a:cs typeface="Arial" panose="020B0604020202020204" pitchFamily="34" charset="0"/>
              </a:rPr>
              <a:t>Group-specific Loss</a:t>
            </a:r>
          </a:p>
        </p:txBody>
      </p:sp>
      <p:sp>
        <p:nvSpPr>
          <p:cNvPr id="10" name="TextBox 9">
            <a:extLst>
              <a:ext uri="{FF2B5EF4-FFF2-40B4-BE49-F238E27FC236}">
                <a16:creationId xmlns:a16="http://schemas.microsoft.com/office/drawing/2014/main" id="{BEBB4A1D-676E-D681-8787-50087306CD34}"/>
              </a:ext>
            </a:extLst>
          </p:cNvPr>
          <p:cNvSpPr txBox="1"/>
          <p:nvPr/>
        </p:nvSpPr>
        <p:spPr>
          <a:xfrm>
            <a:off x="202622" y="5251611"/>
            <a:ext cx="2145323" cy="646331"/>
          </a:xfrm>
          <a:prstGeom prst="rect">
            <a:avLst/>
          </a:prstGeom>
          <a:noFill/>
        </p:spPr>
        <p:txBody>
          <a:bodyPr wrap="square">
            <a:spAutoFit/>
          </a:bodyPr>
          <a:lstStyle/>
          <a:p>
            <a:pPr algn="ctr"/>
            <a:r>
              <a:rPr lang="en-US" dirty="0">
                <a:cs typeface="Arial" panose="020B0604020202020204" pitchFamily="34" charset="0"/>
              </a:rPr>
              <a:t>New Group-specific Loss</a:t>
            </a:r>
          </a:p>
        </p:txBody>
      </p:sp>
      <p:sp>
        <p:nvSpPr>
          <p:cNvPr id="12" name="TextBox 11">
            <a:extLst>
              <a:ext uri="{FF2B5EF4-FFF2-40B4-BE49-F238E27FC236}">
                <a16:creationId xmlns:a16="http://schemas.microsoft.com/office/drawing/2014/main" id="{A6BDBFAF-6275-9D1A-01FB-8E48BBF0AD9E}"/>
              </a:ext>
            </a:extLst>
          </p:cNvPr>
          <p:cNvSpPr txBox="1"/>
          <p:nvPr/>
        </p:nvSpPr>
        <p:spPr>
          <a:xfrm>
            <a:off x="496020" y="375283"/>
            <a:ext cx="7883890" cy="584775"/>
          </a:xfrm>
          <a:prstGeom prst="rect">
            <a:avLst/>
          </a:prstGeom>
          <a:noFill/>
        </p:spPr>
        <p:txBody>
          <a:bodyPr wrap="none" rtlCol="0">
            <a:spAutoFit/>
          </a:bodyPr>
          <a:lstStyle/>
          <a:p>
            <a:r>
              <a:rPr lang="en-US" sz="3200" dirty="0">
                <a:latin typeface="+mj-lt"/>
                <a:cs typeface="Arial" panose="020B0604020202020204" pitchFamily="34" charset="0"/>
              </a:rPr>
              <a:t>Dynamically Adjusting Loss Function Weights</a:t>
            </a:r>
          </a:p>
        </p:txBody>
      </p:sp>
      <p:sp>
        <p:nvSpPr>
          <p:cNvPr id="21" name="Frame 20">
            <a:extLst>
              <a:ext uri="{FF2B5EF4-FFF2-40B4-BE49-F238E27FC236}">
                <a16:creationId xmlns:a16="http://schemas.microsoft.com/office/drawing/2014/main" id="{29B60ABD-5C9A-89DA-91F4-35E9AAF66E39}"/>
              </a:ext>
            </a:extLst>
          </p:cNvPr>
          <p:cNvSpPr/>
          <p:nvPr/>
        </p:nvSpPr>
        <p:spPr>
          <a:xfrm>
            <a:off x="3313797" y="3951787"/>
            <a:ext cx="8065315" cy="690248"/>
          </a:xfrm>
          <a:prstGeom prst="frame">
            <a:avLst>
              <a:gd name="adj1" fmla="val 447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4B4EFD29-7176-FE22-A64A-D4AE260276D6}"/>
              </a:ext>
            </a:extLst>
          </p:cNvPr>
          <p:cNvSpPr/>
          <p:nvPr/>
        </p:nvSpPr>
        <p:spPr>
          <a:xfrm>
            <a:off x="2229813" y="5064581"/>
            <a:ext cx="9435631" cy="734738"/>
          </a:xfrm>
          <a:prstGeom prst="frame">
            <a:avLst>
              <a:gd name="adj1" fmla="val 447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6AE3D6-F294-6D85-5EE0-25B708254D1E}"/>
                  </a:ext>
                </a:extLst>
              </p:cNvPr>
              <p:cNvSpPr txBox="1"/>
              <p:nvPr/>
            </p:nvSpPr>
            <p:spPr>
              <a:xfrm>
                <a:off x="3047112" y="1561065"/>
                <a:ext cx="6097772"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𝐿𝑜𝑠𝑠</m:t>
                      </m:r>
                      <m:d>
                        <m:dPr>
                          <m:ctrlPr>
                            <a:rPr lang="en-US" sz="2400" i="1">
                              <a:solidFill>
                                <a:schemeClr val="tx1"/>
                              </a:solidFill>
                              <a:latin typeface="Cambria Math" panose="02040503050406030204" pitchFamily="18" charset="0"/>
                            </a:rPr>
                          </m:ctrlPr>
                        </m:dPr>
                        <m:e>
                          <m:r>
                            <a:rPr lang="en-US" sz="2400" b="1" i="1">
                              <a:latin typeface="Cambria Math" panose="02040503050406030204" pitchFamily="18" charset="0"/>
                            </a:rPr>
                            <m:t>𝜽</m:t>
                          </m:r>
                        </m:e>
                      </m:d>
                      <m:r>
                        <a:rPr lang="en-US" sz="2400" b="0" i="0">
                          <a:solidFill>
                            <a:schemeClr val="tx1"/>
                          </a:solidFill>
                          <a:latin typeface="Cambria Math" panose="02040503050406030204" pitchFamily="18" charset="0"/>
                        </a:rPr>
                        <m:t>=</m:t>
                      </m:r>
                      <m:nary>
                        <m:naryPr>
                          <m:chr m:val="∑"/>
                          <m:limLoc m:val="undOvr"/>
                          <m:ctrlPr>
                            <a:rPr lang="en-US" sz="2400" b="0" i="1">
                              <a:solidFill>
                                <a:schemeClr val="tx1"/>
                              </a:solidFill>
                              <a:latin typeface="Cambria Math" panose="02040503050406030204" pitchFamily="18" charset="0"/>
                            </a:rPr>
                          </m:ctrlPr>
                        </m:naryPr>
                        <m:sub>
                          <m:r>
                            <a:rPr lang="en-US" sz="2400" b="0" i="1">
                              <a:solidFill>
                                <a:schemeClr val="tx1"/>
                              </a:solidFill>
                              <a:latin typeface="Cambria Math" panose="02040503050406030204" pitchFamily="18" charset="0"/>
                            </a:rPr>
                            <m:t>𝑘</m:t>
                          </m:r>
                          <m:r>
                            <a:rPr lang="en-US" sz="2400" b="0" i="0">
                              <a:solidFill>
                                <a:schemeClr val="tx1"/>
                              </a:solidFill>
                              <a:latin typeface="Cambria Math" panose="02040503050406030204" pitchFamily="18" charset="0"/>
                            </a:rPr>
                            <m:t>=1</m:t>
                          </m:r>
                        </m:sub>
                        <m:sup>
                          <m:r>
                            <a:rPr lang="en-US" sz="2400" b="0" i="1">
                              <a:solidFill>
                                <a:schemeClr val="tx1"/>
                              </a:solidFill>
                              <a:latin typeface="Cambria Math" panose="02040503050406030204" pitchFamily="18" charset="0"/>
                            </a:rPr>
                            <m:t>𝐾</m:t>
                          </m:r>
                        </m:sup>
                        <m:e>
                          <m:sSub>
                            <m:sSubPr>
                              <m:ctrlPr>
                                <a:rPr lang="en-US" sz="2400" b="0" i="1">
                                  <a:solidFill>
                                    <a:schemeClr val="tx1"/>
                                  </a:solidFill>
                                  <a:latin typeface="Cambria Math" panose="02040503050406030204" pitchFamily="18" charset="0"/>
                                </a:rPr>
                              </m:ctrlPr>
                            </m:sSubPr>
                            <m:e>
                              <m:r>
                                <a:rPr lang="en-US" sz="2400" b="0" i="0">
                                  <a:solidFill>
                                    <a:schemeClr val="tx1"/>
                                  </a:solidFill>
                                  <a:latin typeface="Cambria Math" panose="02040503050406030204" pitchFamily="18" charset="0"/>
                                </a:rPr>
                                <m:t>𝓏</m:t>
                              </m:r>
                            </m:e>
                            <m:sub>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𝑘</m:t>
                              </m:r>
                            </m:sub>
                          </m:sSub>
                          <m:r>
                            <a:rPr lang="en-US" sz="2400" b="0" i="0">
                              <a:solidFill>
                                <a:schemeClr val="tx1"/>
                              </a:solidFill>
                              <a:latin typeface="Cambria Math" panose="02040503050406030204" pitchFamily="18" charset="0"/>
                            </a:rPr>
                            <m:t>×</m:t>
                          </m:r>
                          <m:r>
                            <a:rPr lang="en-US" sz="2400" i="1">
                              <a:latin typeface="Cambria Math" panose="02040503050406030204" pitchFamily="18" charset="0"/>
                              <a:ea typeface="SimSun" panose="02010600030101010101" pitchFamily="2" charset="-122"/>
                            </a:rPr>
                            <m:t>𝐿</m:t>
                          </m:r>
                          <m:d>
                            <m:dPr>
                              <m:ctrlPr>
                                <a:rPr lang="en-US" sz="2400" i="1">
                                  <a:latin typeface="Cambria Math" panose="02040503050406030204" pitchFamily="18" charset="0"/>
                                  <a:ea typeface="SimSun" panose="02010600030101010101" pitchFamily="2" charset="-122"/>
                                </a:rPr>
                              </m:ctrlPr>
                            </m:dPr>
                            <m:e>
                              <m:sSub>
                                <m:sSubPr>
                                  <m:ctrlPr>
                                    <a:rPr lang="en-US" sz="2400" i="1">
                                      <a:latin typeface="Cambria Math" panose="02040503050406030204" pitchFamily="18" charset="0"/>
                                      <a:ea typeface="SimSun" panose="02010600030101010101" pitchFamily="2" charset="-122"/>
                                    </a:rPr>
                                  </m:ctrlPr>
                                </m:sSubPr>
                                <m:e>
                                  <m:r>
                                    <a:rPr lang="en-US" sz="2400" b="1" i="1">
                                      <a:latin typeface="Cambria Math" panose="02040503050406030204" pitchFamily="18" charset="0"/>
                                      <a:ea typeface="SimSun" panose="02010600030101010101" pitchFamily="2" charset="-122"/>
                                    </a:rPr>
                                    <m:t>𝜽</m:t>
                                  </m:r>
                                </m:e>
                                <m:sub>
                                  <m:r>
                                    <a:rPr lang="en-US" sz="2400" i="1">
                                      <a:latin typeface="Cambria Math" panose="02040503050406030204" pitchFamily="18" charset="0"/>
                                      <a:ea typeface="SimSun" panose="02010600030101010101" pitchFamily="2" charset="-122"/>
                                    </a:rPr>
                                    <m:t>𝑡</m:t>
                                  </m:r>
                                  <m:r>
                                    <a:rPr lang="en-US" sz="2400" i="1">
                                      <a:latin typeface="Cambria Math" panose="02040503050406030204" pitchFamily="18" charset="0"/>
                                      <a:ea typeface="SimSun" panose="02010600030101010101" pitchFamily="2" charset="-122"/>
                                    </a:rPr>
                                    <m:t>,</m:t>
                                  </m:r>
                                  <m:r>
                                    <a:rPr lang="en-US" sz="2400" i="1">
                                      <a:latin typeface="Cambria Math" panose="02040503050406030204" pitchFamily="18" charset="0"/>
                                      <a:ea typeface="SimSun" panose="02010600030101010101" pitchFamily="2" charset="-122"/>
                                    </a:rPr>
                                    <m:t>𝑘</m:t>
                                  </m:r>
                                </m:sub>
                              </m:sSub>
                            </m:e>
                          </m:d>
                        </m:e>
                      </m:nary>
                    </m:oMath>
                  </m:oMathPara>
                </a14:m>
                <a:endParaRPr lang="en-US" sz="2400" dirty="0">
                  <a:solidFill>
                    <a:schemeClr val="tx1"/>
                  </a:solidFill>
                </a:endParaRPr>
              </a:p>
            </p:txBody>
          </p:sp>
        </mc:Choice>
        <mc:Fallback xmlns="">
          <p:sp>
            <p:nvSpPr>
              <p:cNvPr id="6" name="TextBox 5">
                <a:extLst>
                  <a:ext uri="{FF2B5EF4-FFF2-40B4-BE49-F238E27FC236}">
                    <a16:creationId xmlns:a16="http://schemas.microsoft.com/office/drawing/2014/main" id="{A16AE3D6-F294-6D85-5EE0-25B708254D1E}"/>
                  </a:ext>
                </a:extLst>
              </p:cNvPr>
              <p:cNvSpPr txBox="1">
                <a:spLocks noRot="1" noChangeAspect="1" noMove="1" noResize="1" noEditPoints="1" noAdjustHandles="1" noChangeArrowheads="1" noChangeShapeType="1" noTextEdit="1"/>
              </p:cNvSpPr>
              <p:nvPr/>
            </p:nvSpPr>
            <p:spPr>
              <a:xfrm>
                <a:off x="3047112" y="1561065"/>
                <a:ext cx="6097772" cy="1130822"/>
              </a:xfrm>
              <a:prstGeom prst="rect">
                <a:avLst/>
              </a:prstGeom>
              <a:blipFill>
                <a:blip r:embed="rId7"/>
                <a:stretch>
                  <a:fillRect t="-100000" b="-154945"/>
                </a:stretch>
              </a:blipFill>
            </p:spPr>
            <p:txBody>
              <a:bodyPr/>
              <a:lstStyle/>
              <a:p>
                <a:r>
                  <a:rPr lang="en-US">
                    <a:noFill/>
                  </a:rPr>
                  <a:t> </a:t>
                </a:r>
              </a:p>
            </p:txBody>
          </p:sp>
        </mc:Fallback>
      </mc:AlternateContent>
    </p:spTree>
    <p:extLst>
      <p:ext uri="{BB962C8B-B14F-4D97-AF65-F5344CB8AC3E}">
        <p14:creationId xmlns:p14="http://schemas.microsoft.com/office/powerpoint/2010/main" val="89067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grpId="3"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P spid="21" grpId="0" animBg="1"/>
      <p:bldP spid="21" grpId="1" animBg="1"/>
      <p:bldP spid="29" grpId="0" animBg="1"/>
      <p:bldP spid="29" grpId="1" animBg="1"/>
      <p:bldP spid="29" grpId="2" animBg="1"/>
      <p:bldP spid="29" grpId="3"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display of banana bunches in the produce section of a grocery store Stock  Photo - Alamy">
            <a:extLst>
              <a:ext uri="{FF2B5EF4-FFF2-40B4-BE49-F238E27FC236}">
                <a16:creationId xmlns:a16="http://schemas.microsoft.com/office/drawing/2014/main" id="{8D77E054-0312-17ED-F5C5-5D9E08BE4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030415"/>
            <a:ext cx="9042400" cy="58275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7CB21-F5E7-4C17-AB38-2F3518C7AF0B}"/>
              </a:ext>
            </a:extLst>
          </p:cNvPr>
          <p:cNvSpPr>
            <a:spLocks noGrp="1"/>
          </p:cNvSpPr>
          <p:nvPr>
            <p:ph type="title"/>
          </p:nvPr>
        </p:nvSpPr>
        <p:spPr>
          <a:xfrm>
            <a:off x="503768" y="264013"/>
            <a:ext cx="11184465" cy="574516"/>
          </a:xfrm>
        </p:spPr>
        <p:txBody>
          <a:bodyPr>
            <a:normAutofit fontScale="90000"/>
          </a:bodyPr>
          <a:lstStyle/>
          <a:p>
            <a:r>
              <a:rPr lang="en-US" dirty="0"/>
              <a:t>What do you see?</a:t>
            </a:r>
          </a:p>
        </p:txBody>
      </p:sp>
      <p:sp>
        <p:nvSpPr>
          <p:cNvPr id="3" name="Text Placeholder 2">
            <a:extLst>
              <a:ext uri="{FF2B5EF4-FFF2-40B4-BE49-F238E27FC236}">
                <a16:creationId xmlns:a16="http://schemas.microsoft.com/office/drawing/2014/main" id="{8731822B-01BA-CFA7-B98C-6EBE1809A23D}"/>
              </a:ext>
            </a:extLst>
          </p:cNvPr>
          <p:cNvSpPr>
            <a:spLocks noGrp="1"/>
          </p:cNvSpPr>
          <p:nvPr>
            <p:ph type="body" idx="1"/>
          </p:nvPr>
        </p:nvSpPr>
        <p:spPr>
          <a:xfrm>
            <a:off x="406400" y="1573769"/>
            <a:ext cx="5579533" cy="369332"/>
          </a:xfrm>
        </p:spPr>
        <p:txBody>
          <a:bodyPr>
            <a:normAutofit fontScale="85000" lnSpcReduction="20000"/>
          </a:bodyPr>
          <a:lstStyle/>
          <a:p>
            <a:pPr marL="0" indent="0" algn="l">
              <a:buNone/>
            </a:pPr>
            <a:r>
              <a:rPr lang="en-US" sz="2400" dirty="0">
                <a:latin typeface="ArialMT"/>
              </a:rPr>
              <a:t>● </a:t>
            </a:r>
            <a:r>
              <a:rPr lang="en-US" dirty="0">
                <a:latin typeface="ArialMT"/>
              </a:rPr>
              <a:t>Bananas</a:t>
            </a:r>
          </a:p>
        </p:txBody>
      </p:sp>
      <p:sp>
        <p:nvSpPr>
          <p:cNvPr id="6" name="TextBox 5">
            <a:extLst>
              <a:ext uri="{FF2B5EF4-FFF2-40B4-BE49-F238E27FC236}">
                <a16:creationId xmlns:a16="http://schemas.microsoft.com/office/drawing/2014/main" id="{6D022BAE-C5E1-4587-B89E-1192602E07E3}"/>
              </a:ext>
            </a:extLst>
          </p:cNvPr>
          <p:cNvSpPr txBox="1"/>
          <p:nvPr/>
        </p:nvSpPr>
        <p:spPr>
          <a:xfrm>
            <a:off x="406400" y="1905001"/>
            <a:ext cx="5689600" cy="461665"/>
          </a:xfrm>
          <a:prstGeom prst="rect">
            <a:avLst/>
          </a:prstGeom>
          <a:noFill/>
        </p:spPr>
        <p:txBody>
          <a:bodyPr wrap="square">
            <a:spAutoFit/>
          </a:bodyPr>
          <a:lstStyle/>
          <a:p>
            <a:pPr algn="l"/>
            <a:r>
              <a:rPr lang="en-US" sz="2400" dirty="0">
                <a:latin typeface="ArialMT"/>
              </a:rPr>
              <a:t>● </a:t>
            </a:r>
            <a:r>
              <a:rPr lang="en-US" sz="2400" dirty="0">
                <a:latin typeface="HelveticaNeue"/>
              </a:rPr>
              <a:t>Stickers</a:t>
            </a:r>
          </a:p>
        </p:txBody>
      </p:sp>
      <p:sp>
        <p:nvSpPr>
          <p:cNvPr id="8" name="TextBox 7">
            <a:extLst>
              <a:ext uri="{FF2B5EF4-FFF2-40B4-BE49-F238E27FC236}">
                <a16:creationId xmlns:a16="http://schemas.microsoft.com/office/drawing/2014/main" id="{6A7A13F3-9F81-423B-B5D8-CC04EA05C87F}"/>
              </a:ext>
            </a:extLst>
          </p:cNvPr>
          <p:cNvSpPr txBox="1"/>
          <p:nvPr/>
        </p:nvSpPr>
        <p:spPr>
          <a:xfrm>
            <a:off x="406400" y="2288621"/>
            <a:ext cx="6096000" cy="461665"/>
          </a:xfrm>
          <a:prstGeom prst="rect">
            <a:avLst/>
          </a:prstGeom>
          <a:noFill/>
        </p:spPr>
        <p:txBody>
          <a:bodyPr wrap="square">
            <a:spAutoFit/>
          </a:bodyPr>
          <a:lstStyle/>
          <a:p>
            <a:pPr algn="l"/>
            <a:r>
              <a:rPr lang="en-US" sz="2400" dirty="0">
                <a:latin typeface="ArialMT"/>
              </a:rPr>
              <a:t>● </a:t>
            </a:r>
            <a:r>
              <a:rPr lang="en-US" sz="2400" dirty="0">
                <a:latin typeface="HelveticaNeue"/>
              </a:rPr>
              <a:t>Bananas at a store</a:t>
            </a:r>
          </a:p>
        </p:txBody>
      </p:sp>
      <p:sp>
        <p:nvSpPr>
          <p:cNvPr id="10" name="TextBox 9">
            <a:extLst>
              <a:ext uri="{FF2B5EF4-FFF2-40B4-BE49-F238E27FC236}">
                <a16:creationId xmlns:a16="http://schemas.microsoft.com/office/drawing/2014/main" id="{2D74F2E8-56F6-4904-924C-509896D04ED6}"/>
              </a:ext>
            </a:extLst>
          </p:cNvPr>
          <p:cNvSpPr txBox="1"/>
          <p:nvPr/>
        </p:nvSpPr>
        <p:spPr>
          <a:xfrm>
            <a:off x="406400" y="2710965"/>
            <a:ext cx="6096000" cy="461665"/>
          </a:xfrm>
          <a:prstGeom prst="rect">
            <a:avLst/>
          </a:prstGeom>
          <a:noFill/>
        </p:spPr>
        <p:txBody>
          <a:bodyPr wrap="square">
            <a:spAutoFit/>
          </a:bodyPr>
          <a:lstStyle/>
          <a:p>
            <a:pPr algn="l"/>
            <a:r>
              <a:rPr lang="en-US" sz="2400" dirty="0">
                <a:latin typeface="ArialMT"/>
              </a:rPr>
              <a:t>● </a:t>
            </a:r>
            <a:r>
              <a:rPr lang="en-US" sz="2400" dirty="0">
                <a:latin typeface="HelveticaNeue"/>
              </a:rPr>
              <a:t>Bananas on shelves</a:t>
            </a:r>
          </a:p>
        </p:txBody>
      </p:sp>
      <p:sp>
        <p:nvSpPr>
          <p:cNvPr id="12" name="TextBox 11">
            <a:extLst>
              <a:ext uri="{FF2B5EF4-FFF2-40B4-BE49-F238E27FC236}">
                <a16:creationId xmlns:a16="http://schemas.microsoft.com/office/drawing/2014/main" id="{F3D5F3E4-2947-40EA-AA25-2E7DE9DC759B}"/>
              </a:ext>
            </a:extLst>
          </p:cNvPr>
          <p:cNvSpPr txBox="1"/>
          <p:nvPr/>
        </p:nvSpPr>
        <p:spPr>
          <a:xfrm>
            <a:off x="406400" y="3108873"/>
            <a:ext cx="6096000" cy="461665"/>
          </a:xfrm>
          <a:prstGeom prst="rect">
            <a:avLst/>
          </a:prstGeom>
          <a:noFill/>
        </p:spPr>
        <p:txBody>
          <a:bodyPr wrap="square">
            <a:spAutoFit/>
          </a:bodyPr>
          <a:lstStyle/>
          <a:p>
            <a:pPr algn="l"/>
            <a:r>
              <a:rPr lang="en-US" sz="2400" dirty="0">
                <a:latin typeface="ArialMT"/>
              </a:rPr>
              <a:t>● </a:t>
            </a:r>
            <a:r>
              <a:rPr lang="en-US" sz="2400" dirty="0">
                <a:latin typeface="HelveticaNeue"/>
              </a:rPr>
              <a:t>Bunches of bananas</a:t>
            </a:r>
          </a:p>
        </p:txBody>
      </p:sp>
      <p:sp>
        <p:nvSpPr>
          <p:cNvPr id="14" name="TextBox 13">
            <a:extLst>
              <a:ext uri="{FF2B5EF4-FFF2-40B4-BE49-F238E27FC236}">
                <a16:creationId xmlns:a16="http://schemas.microsoft.com/office/drawing/2014/main" id="{8D419587-015D-442F-BB64-CA135EE73029}"/>
              </a:ext>
            </a:extLst>
          </p:cNvPr>
          <p:cNvSpPr txBox="1"/>
          <p:nvPr/>
        </p:nvSpPr>
        <p:spPr>
          <a:xfrm>
            <a:off x="397928" y="3510965"/>
            <a:ext cx="6096000" cy="461665"/>
          </a:xfrm>
          <a:prstGeom prst="rect">
            <a:avLst/>
          </a:prstGeom>
          <a:noFill/>
        </p:spPr>
        <p:txBody>
          <a:bodyPr wrap="square">
            <a:spAutoFit/>
          </a:bodyPr>
          <a:lstStyle/>
          <a:p>
            <a:pPr algn="l"/>
            <a:r>
              <a:rPr lang="en-US" sz="2400" dirty="0">
                <a:latin typeface="ArialMT"/>
              </a:rPr>
              <a:t>● </a:t>
            </a:r>
            <a:r>
              <a:rPr lang="en-US" sz="2400" dirty="0">
                <a:latin typeface="HelveticaNeue"/>
              </a:rPr>
              <a:t>Bananas with stickers on them</a:t>
            </a:r>
          </a:p>
        </p:txBody>
      </p:sp>
      <p:sp>
        <p:nvSpPr>
          <p:cNvPr id="16" name="TextBox 15">
            <a:extLst>
              <a:ext uri="{FF2B5EF4-FFF2-40B4-BE49-F238E27FC236}">
                <a16:creationId xmlns:a16="http://schemas.microsoft.com/office/drawing/2014/main" id="{4DACC514-241F-45C8-8B77-68D4CB900AAD}"/>
              </a:ext>
            </a:extLst>
          </p:cNvPr>
          <p:cNvSpPr txBox="1"/>
          <p:nvPr/>
        </p:nvSpPr>
        <p:spPr>
          <a:xfrm>
            <a:off x="406400" y="3916058"/>
            <a:ext cx="6096000" cy="830997"/>
          </a:xfrm>
          <a:prstGeom prst="rect">
            <a:avLst/>
          </a:prstGeom>
          <a:noFill/>
        </p:spPr>
        <p:txBody>
          <a:bodyPr wrap="square">
            <a:spAutoFit/>
          </a:bodyPr>
          <a:lstStyle/>
          <a:p>
            <a:pPr algn="l"/>
            <a:r>
              <a:rPr lang="en-US" sz="2400" dirty="0">
                <a:latin typeface="ArialMT"/>
              </a:rPr>
              <a:t>● </a:t>
            </a:r>
            <a:r>
              <a:rPr lang="en-US" sz="2400" dirty="0">
                <a:latin typeface="HelveticaNeue"/>
              </a:rPr>
              <a:t>Bunches of bananas with stickers on them on shelves in a store</a:t>
            </a:r>
          </a:p>
        </p:txBody>
      </p:sp>
      <p:sp>
        <p:nvSpPr>
          <p:cNvPr id="4" name="Slide Number Placeholder 3">
            <a:extLst>
              <a:ext uri="{FF2B5EF4-FFF2-40B4-BE49-F238E27FC236}">
                <a16:creationId xmlns:a16="http://schemas.microsoft.com/office/drawing/2014/main" id="{4C58869F-40F8-6E33-A29F-601B0536E8EF}"/>
              </a:ext>
            </a:extLst>
          </p:cNvPr>
          <p:cNvSpPr>
            <a:spLocks noGrp="1"/>
          </p:cNvSpPr>
          <p:nvPr>
            <p:ph type="sldNum" sz="quarter" idx="12"/>
          </p:nvPr>
        </p:nvSpPr>
        <p:spPr/>
        <p:txBody>
          <a:bodyPr/>
          <a:lstStyle/>
          <a:p>
            <a:fld id="{38D2745D-0E60-4561-A7E7-B8CAA75BBD9D}" type="slidenum">
              <a:rPr lang="zh-CN" altLang="en-US" smtClean="0"/>
              <a:t>5</a:t>
            </a:fld>
            <a:endParaRPr lang="zh-CN" altLang="en-US"/>
          </a:p>
        </p:txBody>
      </p:sp>
    </p:spTree>
    <p:extLst>
      <p:ext uri="{BB962C8B-B14F-4D97-AF65-F5344CB8AC3E}">
        <p14:creationId xmlns:p14="http://schemas.microsoft.com/office/powerpoint/2010/main" val="95232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355DB3-399D-481B-801F-94F6D473B11A}"/>
                  </a:ext>
                </a:extLst>
              </p:cNvPr>
              <p:cNvSpPr txBox="1"/>
              <p:nvPr/>
            </p:nvSpPr>
            <p:spPr>
              <a:xfrm>
                <a:off x="3047111" y="3208922"/>
                <a:ext cx="6097772" cy="521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𝒘</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𝑄</m:t>
                          </m:r>
                        </m:sub>
                      </m:sSub>
                      <m:r>
                        <a:rPr lang="en-US" sz="2400" b="0" i="0">
                          <a:solidFill>
                            <a:schemeClr val="tx1"/>
                          </a:solidFill>
                          <a:latin typeface="Cambria Math" panose="02040503050406030204" pitchFamily="18" charset="0"/>
                        </a:rPr>
                        <m:t>=</m:t>
                      </m:r>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𝒘</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r>
                        <a:rPr lang="en-US" sz="2400" b="0" i="0">
                          <a:solidFill>
                            <a:schemeClr val="tx1"/>
                          </a:solidFill>
                          <a:latin typeface="Cambria Math" panose="02040503050406030204" pitchFamily="18" charset="0"/>
                        </a:rPr>
                        <m:t>−</m:t>
                      </m:r>
                      <m:d>
                        <m:dPr>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𝜹</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𝛾</m:t>
                          </m:r>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𝒘</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e>
                      </m:d>
                    </m:oMath>
                  </m:oMathPara>
                </a14:m>
                <a:endParaRPr lang="en-US" sz="2400" dirty="0">
                  <a:solidFill>
                    <a:schemeClr val="tx1"/>
                  </a:solidFill>
                </a:endParaRPr>
              </a:p>
            </p:txBody>
          </p:sp>
        </mc:Choice>
        <mc:Fallback xmlns="">
          <p:sp>
            <p:nvSpPr>
              <p:cNvPr id="8" name="TextBox 7">
                <a:extLst>
                  <a:ext uri="{FF2B5EF4-FFF2-40B4-BE49-F238E27FC236}">
                    <a16:creationId xmlns:a16="http://schemas.microsoft.com/office/drawing/2014/main" id="{2D355DB3-399D-481B-801F-94F6D473B11A}"/>
                  </a:ext>
                </a:extLst>
              </p:cNvPr>
              <p:cNvSpPr txBox="1">
                <a:spLocks noRot="1" noChangeAspect="1" noMove="1" noResize="1" noEditPoints="1" noAdjustHandles="1" noChangeArrowheads="1" noChangeShapeType="1" noTextEdit="1"/>
              </p:cNvSpPr>
              <p:nvPr/>
            </p:nvSpPr>
            <p:spPr>
              <a:xfrm>
                <a:off x="3047111" y="3208922"/>
                <a:ext cx="6097772" cy="521746"/>
              </a:xfrm>
              <a:prstGeom prst="rect">
                <a:avLst/>
              </a:prstGeom>
              <a:blipFill>
                <a:blip r:embed="rId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0E1BE7-0D5A-4925-966C-17C91285BD8C}"/>
                  </a:ext>
                </a:extLst>
              </p:cNvPr>
              <p:cNvSpPr txBox="1"/>
              <p:nvPr/>
            </p:nvSpPr>
            <p:spPr>
              <a:xfrm>
                <a:off x="3054427" y="3942036"/>
                <a:ext cx="6097772" cy="1374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𝜹</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r>
                        <a:rPr lang="en-US" sz="2400" b="0" i="0">
                          <a:solidFill>
                            <a:schemeClr val="tx1"/>
                          </a:solidFill>
                          <a:latin typeface="Cambria Math" panose="02040503050406030204" pitchFamily="18" charset="0"/>
                        </a:rPr>
                        <m:t>=</m:t>
                      </m:r>
                      <m:sSup>
                        <m:sSupPr>
                          <m:ctrlPr>
                            <a:rPr lang="en-US" sz="2400" b="0" i="1">
                              <a:solidFill>
                                <a:schemeClr val="tx1"/>
                              </a:solidFill>
                              <a:latin typeface="Cambria Math" panose="02040503050406030204" pitchFamily="18" charset="0"/>
                            </a:rPr>
                          </m:ctrlPr>
                        </m:sSupPr>
                        <m:e>
                          <m:d>
                            <m:dPr>
                              <m:ctrlPr>
                                <a:rPr lang="en-US" sz="2400" b="0" i="1">
                                  <a:solidFill>
                                    <a:schemeClr val="tx1"/>
                                  </a:solidFill>
                                  <a:latin typeface="Cambria Math" panose="02040503050406030204" pitchFamily="18" charset="0"/>
                                </a:rPr>
                              </m:ctrlPr>
                            </m:dPr>
                            <m:e>
                              <m:m>
                                <m:mPr>
                                  <m:plcHide m:val="on"/>
                                  <m:mcs>
                                    <m:mc>
                                      <m:mcPr>
                                        <m:count m:val="1"/>
                                        <m:mcJc m:val="center"/>
                                      </m:mcPr>
                                    </m:mc>
                                  </m:mcs>
                                  <m:ctrlPr>
                                    <a:rPr lang="en-US" sz="2400" b="0" i="1">
                                      <a:solidFill>
                                        <a:schemeClr val="tx1"/>
                                      </a:solidFill>
                                      <a:latin typeface="Cambria Math" panose="02040503050406030204" pitchFamily="18" charset="0"/>
                                    </a:rPr>
                                  </m:ctrlPr>
                                </m:mPr>
                                <m:mr>
                                  <m:e>
                                    <m:sSup>
                                      <m:sSupPr>
                                        <m:ctrlPr>
                                          <a:rPr lang="en-US" sz="2400" b="0" i="1">
                                            <a:solidFill>
                                              <a:schemeClr val="tx1"/>
                                            </a:solidFill>
                                            <a:latin typeface="Cambria Math" panose="02040503050406030204" pitchFamily="18" charset="0"/>
                                          </a:rPr>
                                        </m:ctrlPr>
                                      </m:sSupPr>
                                      <m:e>
                                        <m:r>
                                          <m:rPr>
                                            <m:sty m:val="p"/>
                                          </m:rPr>
                                          <a:rPr lang="en-US" sz="2400" b="0" i="0">
                                            <a:solidFill>
                                              <a:schemeClr val="tx1"/>
                                            </a:solidFill>
                                            <a:latin typeface="Cambria Math" panose="02040503050406030204" pitchFamily="18" charset="0"/>
                                          </a:rPr>
                                          <m:t>∇</m:t>
                                        </m:r>
                                      </m:e>
                                      <m:sup>
                                        <m:r>
                                          <a:rPr lang="en-US" sz="2400" b="0" i="1">
                                            <a:solidFill>
                                              <a:schemeClr val="tx1"/>
                                            </a:solidFill>
                                            <a:latin typeface="Cambria Math" panose="02040503050406030204" pitchFamily="18" charset="0"/>
                                          </a:rPr>
                                          <m:t>𝑇</m:t>
                                        </m:r>
                                      </m:sup>
                                    </m:sSup>
                                    <m:sSub>
                                      <m:sSubPr>
                                        <m:ctrlPr>
                                          <a:rPr lang="en-US" sz="2400" b="0" i="1">
                                            <a:solidFill>
                                              <a:schemeClr val="tx1"/>
                                            </a:solidFill>
                                            <a:latin typeface="Cambria Math" panose="02040503050406030204" pitchFamily="18" charset="0"/>
                                          </a:rPr>
                                        </m:ctrlPr>
                                      </m:sSubPr>
                                      <m:e>
                                        <m:r>
                                          <a:rPr lang="en-US" sz="2400" b="0" i="0">
                                            <a:solidFill>
                                              <a:schemeClr val="tx1"/>
                                            </a:solidFill>
                                            <a:latin typeface="Cambria Math" panose="02040503050406030204" pitchFamily="18" charset="0"/>
                                          </a:rPr>
                                          <m:t>𝓏</m:t>
                                        </m:r>
                                      </m:e>
                                      <m:sub>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,1</m:t>
                                        </m:r>
                                      </m:sub>
                                    </m:sSub>
                                    <m:d>
                                      <m:dPr>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𝒘</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e>
                                    </m:d>
                                  </m:e>
                                </m:mr>
                                <m:mr>
                                  <m:e>
                                    <m:r>
                                      <a:rPr lang="en-US" sz="2400" b="0" i="0">
                                        <a:solidFill>
                                          <a:schemeClr val="tx1"/>
                                        </a:solidFill>
                                        <a:latin typeface="Cambria Math" panose="02040503050406030204" pitchFamily="18" charset="0"/>
                                      </a:rPr>
                                      <m:t>⋮</m:t>
                                    </m:r>
                                  </m:e>
                                </m:mr>
                                <m:mr>
                                  <m:e>
                                    <m:sSup>
                                      <m:sSupPr>
                                        <m:ctrlPr>
                                          <a:rPr lang="en-US" sz="2400" b="0" i="1">
                                            <a:solidFill>
                                              <a:schemeClr val="tx1"/>
                                            </a:solidFill>
                                            <a:latin typeface="Cambria Math" panose="02040503050406030204" pitchFamily="18" charset="0"/>
                                          </a:rPr>
                                        </m:ctrlPr>
                                      </m:sSupPr>
                                      <m:e>
                                        <m:r>
                                          <m:rPr>
                                            <m:sty m:val="p"/>
                                          </m:rPr>
                                          <a:rPr lang="en-US" sz="2400" b="0" i="0">
                                            <a:solidFill>
                                              <a:schemeClr val="tx1"/>
                                            </a:solidFill>
                                            <a:latin typeface="Cambria Math" panose="02040503050406030204" pitchFamily="18" charset="0"/>
                                          </a:rPr>
                                          <m:t>∇</m:t>
                                        </m:r>
                                      </m:e>
                                      <m:sup>
                                        <m:r>
                                          <a:rPr lang="en-US" sz="2400" b="0" i="1">
                                            <a:solidFill>
                                              <a:schemeClr val="tx1"/>
                                            </a:solidFill>
                                            <a:latin typeface="Cambria Math" panose="02040503050406030204" pitchFamily="18" charset="0"/>
                                          </a:rPr>
                                          <m:t>𝑇</m:t>
                                        </m:r>
                                      </m:sup>
                                    </m:sSup>
                                    <m:sSub>
                                      <m:sSubPr>
                                        <m:ctrlPr>
                                          <a:rPr lang="en-US" sz="2400" b="0" i="1">
                                            <a:solidFill>
                                              <a:schemeClr val="tx1"/>
                                            </a:solidFill>
                                            <a:latin typeface="Cambria Math" panose="02040503050406030204" pitchFamily="18" charset="0"/>
                                          </a:rPr>
                                        </m:ctrlPr>
                                      </m:sSubPr>
                                      <m:e>
                                        <m:r>
                                          <a:rPr lang="en-US" sz="2400" b="0" i="0">
                                            <a:solidFill>
                                              <a:schemeClr val="tx1"/>
                                            </a:solidFill>
                                            <a:latin typeface="Cambria Math" panose="02040503050406030204" pitchFamily="18" charset="0"/>
                                          </a:rPr>
                                          <m:t>𝓏</m:t>
                                        </m:r>
                                      </m:e>
                                      <m:sub>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𝑘</m:t>
                                        </m:r>
                                      </m:sub>
                                    </m:sSub>
                                    <m:d>
                                      <m:dPr>
                                        <m:ctrlPr>
                                          <a:rPr lang="en-US" sz="2400" b="0" i="1">
                                            <a:solidFill>
                                              <a:schemeClr val="tx1"/>
                                            </a:solidFill>
                                            <a:latin typeface="Cambria Math" panose="02040503050406030204" pitchFamily="18" charset="0"/>
                                          </a:rPr>
                                        </m:ctrlPr>
                                      </m:dPr>
                                      <m:e>
                                        <m:sSub>
                                          <m:sSubPr>
                                            <m:ctrlPr>
                                              <a:rPr lang="en-US" sz="2400" b="0" i="1">
                                                <a:solidFill>
                                                  <a:schemeClr val="tx1"/>
                                                </a:solidFill>
                                                <a:latin typeface="Cambria Math" panose="02040503050406030204" pitchFamily="18" charset="0"/>
                                              </a:rPr>
                                            </m:ctrlPr>
                                          </m:sSubPr>
                                          <m:e>
                                            <m:r>
                                              <a:rPr lang="en-US" sz="2400" b="1" i="1">
                                                <a:solidFill>
                                                  <a:schemeClr val="tx1"/>
                                                </a:solidFill>
                                                <a:latin typeface="Cambria Math" panose="02040503050406030204" pitchFamily="18" charset="0"/>
                                              </a:rPr>
                                              <m:t>𝒘</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e>
                                    </m:d>
                                  </m:e>
                                </m:mr>
                              </m:m>
                            </m:e>
                          </m:d>
                        </m:e>
                        <m:sup>
                          <m:r>
                            <a:rPr lang="en-US" sz="2400" b="0" i="1">
                              <a:solidFill>
                                <a:schemeClr val="tx1"/>
                              </a:solidFill>
                              <a:latin typeface="Cambria Math" panose="02040503050406030204" pitchFamily="18" charset="0"/>
                            </a:rPr>
                            <m:t>𝑇</m:t>
                          </m:r>
                        </m:sup>
                      </m:sSup>
                      <m:d>
                        <m:dPr>
                          <m:ctrlPr>
                            <a:rPr lang="en-US" sz="2400" b="0" i="1">
                              <a:solidFill>
                                <a:schemeClr val="tx1"/>
                              </a:solidFill>
                              <a:latin typeface="Cambria Math" panose="02040503050406030204" pitchFamily="18" charset="0"/>
                            </a:rPr>
                          </m:ctrlPr>
                        </m:dPr>
                        <m:e>
                          <m:r>
                            <a:rPr lang="en-US" sz="2400" b="0" i="1">
                              <a:solidFill>
                                <a:schemeClr val="tx1"/>
                              </a:solidFill>
                              <a:latin typeface="Cambria Math" panose="02040503050406030204" pitchFamily="18" charset="0"/>
                            </a:rPr>
                            <m:t>𝑙𝑜𝑔</m:t>
                          </m:r>
                          <m:sSub>
                            <m:sSubPr>
                              <m:ctrlPr>
                                <a:rPr lang="en-US" sz="2400" b="0" i="1">
                                  <a:solidFill>
                                    <a:schemeClr val="tx1"/>
                                  </a:solidFill>
                                  <a:latin typeface="Cambria Math" panose="02040503050406030204" pitchFamily="18" charset="0"/>
                                </a:rPr>
                              </m:ctrlPr>
                            </m:sSubPr>
                            <m:e>
                              <m:r>
                                <a:rPr lang="en-US" sz="2400" b="1" i="0">
                                  <a:solidFill>
                                    <a:schemeClr val="tx1"/>
                                  </a:solidFill>
                                  <a:latin typeface="Cambria Math" panose="02040503050406030204" pitchFamily="18" charset="0"/>
                                </a:rPr>
                                <m:t>𝚫</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𝑙𝑜𝑔</m:t>
                          </m:r>
                          <m:sSub>
                            <m:sSubPr>
                              <m:ctrlPr>
                                <a:rPr lang="en-US" sz="2400" b="0" i="1">
                                  <a:solidFill>
                                    <a:schemeClr val="tx1"/>
                                  </a:solidFill>
                                  <a:latin typeface="Cambria Math" panose="02040503050406030204" pitchFamily="18" charset="0"/>
                                </a:rPr>
                              </m:ctrlPr>
                            </m:sSubPr>
                            <m:e>
                              <m:r>
                                <a:rPr lang="en-US" sz="2400" b="1" i="0">
                                  <a:solidFill>
                                    <a:schemeClr val="tx1"/>
                                  </a:solidFill>
                                  <a:latin typeface="Cambria Math" panose="02040503050406030204" pitchFamily="18" charset="0"/>
                                </a:rPr>
                                <m:t>𝚫</m:t>
                              </m:r>
                            </m:e>
                            <m:sub>
                              <m:sSub>
                                <m:sSubPr>
                                  <m:ctrlPr>
                                    <a:rPr lang="en-US" sz="2400" b="1"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𝑄</m:t>
                              </m:r>
                            </m:sub>
                          </m:sSub>
                        </m:e>
                      </m:d>
                    </m:oMath>
                  </m:oMathPara>
                </a14:m>
                <a:endParaRPr lang="en-US" sz="2400" dirty="0">
                  <a:solidFill>
                    <a:schemeClr val="tx1"/>
                  </a:solidFill>
                </a:endParaRPr>
              </a:p>
            </p:txBody>
          </p:sp>
        </mc:Choice>
        <mc:Fallback xmlns="">
          <p:sp>
            <p:nvSpPr>
              <p:cNvPr id="9" name="TextBox 8">
                <a:extLst>
                  <a:ext uri="{FF2B5EF4-FFF2-40B4-BE49-F238E27FC236}">
                    <a16:creationId xmlns:a16="http://schemas.microsoft.com/office/drawing/2014/main" id="{E40E1BE7-0D5A-4925-966C-17C91285BD8C}"/>
                  </a:ext>
                </a:extLst>
              </p:cNvPr>
              <p:cNvSpPr txBox="1">
                <a:spLocks noRot="1" noChangeAspect="1" noMove="1" noResize="1" noEditPoints="1" noAdjustHandles="1" noChangeArrowheads="1" noChangeShapeType="1" noTextEdit="1"/>
              </p:cNvSpPr>
              <p:nvPr/>
            </p:nvSpPr>
            <p:spPr>
              <a:xfrm>
                <a:off x="3054427" y="3942036"/>
                <a:ext cx="6097772" cy="1374094"/>
              </a:xfrm>
              <a:prstGeom prst="rect">
                <a:avLst/>
              </a:prstGeom>
              <a:blipFill>
                <a:blip r:embed="rId4"/>
                <a:stretch>
                  <a:fillRect l="-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0F6282E-2608-1583-94BA-FF6CA02ACA51}"/>
                  </a:ext>
                </a:extLst>
              </p:cNvPr>
              <p:cNvSpPr txBox="1"/>
              <p:nvPr/>
            </p:nvSpPr>
            <p:spPr>
              <a:xfrm>
                <a:off x="4421369" y="5418091"/>
                <a:ext cx="3349256" cy="9574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𝑧</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r>
                            <a:rPr lang="en-US" sz="2400" i="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sub>
                      </m:sSub>
                      <m:r>
                        <a:rPr lang="en-US" sz="2400" i="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𝑤</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sub>
                                  </m:sSub>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sub>
                              </m:sSub>
                            </m:sup>
                          </m:sSup>
                        </m:num>
                        <m:den>
                          <m:nary>
                            <m:naryPr>
                              <m:chr m:val="∑"/>
                              <m:limLoc m:val="subSup"/>
                              <m:ctrlPr>
                                <a:rPr lang="en-US" sz="2400" i="1">
                                  <a:solidFill>
                                    <a:schemeClr val="tx1"/>
                                  </a:solidFill>
                                  <a:latin typeface="Cambria Math" panose="02040503050406030204" pitchFamily="18" charset="0"/>
                                </a:rPr>
                              </m:ctrlPr>
                            </m:naryPr>
                            <m:sub>
                              <m:r>
                                <a:rPr lang="en-US" sz="2400" i="1">
                                  <a:solidFill>
                                    <a:schemeClr val="tx1"/>
                                  </a:solidFill>
                                  <a:latin typeface="Cambria Math" panose="02040503050406030204" pitchFamily="18" charset="0"/>
                                </a:rPr>
                                <m:t>𝑘</m:t>
                              </m:r>
                              <m:r>
                                <a:rPr lang="en-US" sz="2400">
                                  <a:solidFill>
                                    <a:schemeClr val="tx1"/>
                                  </a:solidFill>
                                  <a:latin typeface="Cambria Math" panose="02040503050406030204" pitchFamily="18" charset="0"/>
                                </a:rPr>
                                <m:t>=1</m:t>
                              </m:r>
                            </m:sub>
                            <m:sup>
                              <m:r>
                                <a:rPr lang="en-US" sz="2400" i="1">
                                  <a:solidFill>
                                    <a:schemeClr val="tx1"/>
                                  </a:solidFill>
                                  <a:latin typeface="Cambria Math" panose="02040503050406030204" pitchFamily="18" charset="0"/>
                                </a:rPr>
                                <m:t>𝐾</m:t>
                              </m:r>
                            </m:sup>
                            <m:e>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𝑤</m:t>
                                      </m:r>
                                    </m:e>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𝑡</m:t>
                                          </m:r>
                                        </m:e>
                                        <m:sub>
                                          <m:r>
                                            <a:rPr lang="en-US" sz="2400" i="1">
                                              <a:solidFill>
                                                <a:schemeClr val="tx1"/>
                                              </a:solidFill>
                                              <a:latin typeface="Cambria Math" panose="02040503050406030204" pitchFamily="18" charset="0"/>
                                            </a:rPr>
                                            <m:t>𝑐</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𝑄</m:t>
                                      </m:r>
                                      <m:r>
                                        <a:rPr lang="en-US" sz="2400">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𝑘</m:t>
                                      </m:r>
                                    </m:sub>
                                  </m:sSub>
                                </m:sup>
                              </m:sSup>
                            </m:e>
                          </m:nary>
                        </m:den>
                      </m:f>
                    </m:oMath>
                  </m:oMathPara>
                </a14:m>
                <a:endParaRPr lang="en-US" sz="2400" dirty="0">
                  <a:solidFill>
                    <a:schemeClr val="tx1"/>
                  </a:solidFill>
                </a:endParaRPr>
              </a:p>
            </p:txBody>
          </p:sp>
        </mc:Choice>
        <mc:Fallback xmlns="">
          <p:sp>
            <p:nvSpPr>
              <p:cNvPr id="10" name="TextBox 9">
                <a:extLst>
                  <a:ext uri="{FF2B5EF4-FFF2-40B4-BE49-F238E27FC236}">
                    <a16:creationId xmlns:a16="http://schemas.microsoft.com/office/drawing/2014/main" id="{20F6282E-2608-1583-94BA-FF6CA02ACA51}"/>
                  </a:ext>
                </a:extLst>
              </p:cNvPr>
              <p:cNvSpPr txBox="1">
                <a:spLocks noRot="1" noChangeAspect="1" noMove="1" noResize="1" noEditPoints="1" noAdjustHandles="1" noChangeArrowheads="1" noChangeShapeType="1" noTextEdit="1"/>
              </p:cNvSpPr>
              <p:nvPr/>
            </p:nvSpPr>
            <p:spPr>
              <a:xfrm>
                <a:off x="4421369" y="5418091"/>
                <a:ext cx="3349256" cy="957442"/>
              </a:xfrm>
              <a:prstGeom prst="rect">
                <a:avLst/>
              </a:prstGeom>
              <a:blipFill>
                <a:blip r:embed="rId5"/>
                <a:stretch>
                  <a:fillRect t="-10390" b="-9090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58CE740-29E2-4BBC-B3B9-6C22A25EA0F7}"/>
              </a:ext>
            </a:extLst>
          </p:cNvPr>
          <p:cNvSpPr txBox="1"/>
          <p:nvPr/>
        </p:nvSpPr>
        <p:spPr>
          <a:xfrm>
            <a:off x="935080" y="3361336"/>
            <a:ext cx="2560314" cy="369332"/>
          </a:xfrm>
          <a:prstGeom prst="rect">
            <a:avLst/>
          </a:prstGeom>
          <a:noFill/>
        </p:spPr>
        <p:txBody>
          <a:bodyPr wrap="square">
            <a:spAutoFit/>
          </a:bodyPr>
          <a:lstStyle/>
          <a:p>
            <a:pPr algn="ctr"/>
            <a:r>
              <a:rPr lang="en-US" dirty="0">
                <a:cs typeface="Arial" panose="020B0604020202020204" pitchFamily="34" charset="0"/>
              </a:rPr>
              <a:t>Group Logits</a:t>
            </a:r>
          </a:p>
        </p:txBody>
      </p:sp>
      <p:sp>
        <p:nvSpPr>
          <p:cNvPr id="21" name="TextBox 30">
            <a:extLst>
              <a:ext uri="{FF2B5EF4-FFF2-40B4-BE49-F238E27FC236}">
                <a16:creationId xmlns:a16="http://schemas.microsoft.com/office/drawing/2014/main" id="{BF90D98D-FEC8-FF1A-2DE6-62F9AC586A46}"/>
              </a:ext>
            </a:extLst>
          </p:cNvPr>
          <p:cNvSpPr txBox="1"/>
          <p:nvPr/>
        </p:nvSpPr>
        <p:spPr>
          <a:xfrm>
            <a:off x="1142575" y="5573646"/>
            <a:ext cx="214532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cs typeface="Arial" panose="020B0604020202020204" pitchFamily="34" charset="0"/>
              </a:rPr>
              <a:t>New Group Weights</a:t>
            </a:r>
          </a:p>
        </p:txBody>
      </p:sp>
      <p:sp>
        <p:nvSpPr>
          <p:cNvPr id="23" name="TextBox 22">
            <a:extLst>
              <a:ext uri="{FF2B5EF4-FFF2-40B4-BE49-F238E27FC236}">
                <a16:creationId xmlns:a16="http://schemas.microsoft.com/office/drawing/2014/main" id="{132791CD-2F4C-54C6-5E74-38E0AD2E4942}"/>
              </a:ext>
            </a:extLst>
          </p:cNvPr>
          <p:cNvSpPr txBox="1"/>
          <p:nvPr/>
        </p:nvSpPr>
        <p:spPr>
          <a:xfrm>
            <a:off x="699208" y="2691887"/>
            <a:ext cx="6120586" cy="646331"/>
          </a:xfrm>
          <a:prstGeom prst="rect">
            <a:avLst/>
          </a:prstGeom>
          <a:noFill/>
        </p:spPr>
        <p:txBody>
          <a:bodyPr wrap="none" rtlCol="0">
            <a:spAutoFit/>
          </a:bodyPr>
          <a:lstStyle/>
          <a:p>
            <a:r>
              <a:rPr lang="en-US" sz="2400" dirty="0">
                <a:cs typeface="Arial" panose="020B0604020202020204" pitchFamily="34" charset="0"/>
              </a:rPr>
              <a:t>3. Group Weight Logits Update</a:t>
            </a:r>
          </a:p>
          <a:p>
            <a:r>
              <a:rPr lang="en-US" sz="1200" i="1" dirty="0">
                <a:cs typeface="Arial" panose="020B0604020202020204" pitchFamily="34" charset="0"/>
              </a:rPr>
              <a:t>        (Liu, B., Feng, Y., Stone, P., &amp; Liu, Q. (2023);</a:t>
            </a:r>
            <a:r>
              <a:rPr lang="en-US" sz="1200" i="1" dirty="0">
                <a:solidFill>
                  <a:schemeClr val="tx1"/>
                </a:solidFill>
              </a:rPr>
              <a:t> Li, C., Lai, D., Jiang, X., &amp; Zhang, K. (2023))</a:t>
            </a:r>
            <a:endParaRPr lang="en-US" sz="1200" dirty="0">
              <a:cs typeface="Arial" panose="020B0604020202020204" pitchFamily="34" charset="0"/>
            </a:endParaRPr>
          </a:p>
        </p:txBody>
      </p:sp>
      <p:sp>
        <p:nvSpPr>
          <p:cNvPr id="24" name="TextBox 23">
            <a:extLst>
              <a:ext uri="{FF2B5EF4-FFF2-40B4-BE49-F238E27FC236}">
                <a16:creationId xmlns:a16="http://schemas.microsoft.com/office/drawing/2014/main" id="{63EF2B9C-7C91-D069-049A-C2329D3533A3}"/>
              </a:ext>
            </a:extLst>
          </p:cNvPr>
          <p:cNvSpPr txBox="1"/>
          <p:nvPr/>
        </p:nvSpPr>
        <p:spPr>
          <a:xfrm>
            <a:off x="409959" y="277939"/>
            <a:ext cx="8424486" cy="584775"/>
          </a:xfrm>
          <a:prstGeom prst="rect">
            <a:avLst/>
          </a:prstGeom>
          <a:noFill/>
        </p:spPr>
        <p:txBody>
          <a:bodyPr wrap="none" rtlCol="0">
            <a:spAutoFit/>
          </a:bodyPr>
          <a:lstStyle/>
          <a:p>
            <a:r>
              <a:rPr lang="en-US" sz="3200" dirty="0">
                <a:cs typeface="Arial" panose="020B0604020202020204" pitchFamily="34" charset="0"/>
              </a:rPr>
              <a:t>Dynamically Adjusting Loss Function Weights</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9B0E6F2-89E8-5113-24AA-FEBC05EEA1E5}"/>
                  </a:ext>
                </a:extLst>
              </p:cNvPr>
              <p:cNvSpPr txBox="1"/>
              <p:nvPr/>
            </p:nvSpPr>
            <p:spPr>
              <a:xfrm>
                <a:off x="3047111" y="1407005"/>
                <a:ext cx="6097772" cy="1130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panose="02040503050406030204" pitchFamily="18" charset="0"/>
                        </a:rPr>
                        <m:t>𝐿𝑜𝑠𝑠</m:t>
                      </m:r>
                      <m:d>
                        <m:dPr>
                          <m:ctrlPr>
                            <a:rPr lang="en-US" sz="2400" i="1">
                              <a:solidFill>
                                <a:schemeClr val="tx1"/>
                              </a:solidFill>
                              <a:latin typeface="Cambria Math" panose="02040503050406030204" pitchFamily="18" charset="0"/>
                            </a:rPr>
                          </m:ctrlPr>
                        </m:dPr>
                        <m:e>
                          <m:r>
                            <a:rPr lang="en-US" sz="2400" b="1" i="1">
                              <a:latin typeface="Cambria Math" panose="02040503050406030204" pitchFamily="18" charset="0"/>
                            </a:rPr>
                            <m:t>𝜽</m:t>
                          </m:r>
                        </m:e>
                      </m:d>
                      <m:r>
                        <a:rPr lang="en-US" sz="2400" b="0" i="0">
                          <a:solidFill>
                            <a:schemeClr val="tx1"/>
                          </a:solidFill>
                          <a:latin typeface="Cambria Math" panose="02040503050406030204" pitchFamily="18" charset="0"/>
                        </a:rPr>
                        <m:t>=</m:t>
                      </m:r>
                      <m:nary>
                        <m:naryPr>
                          <m:chr m:val="∑"/>
                          <m:limLoc m:val="undOvr"/>
                          <m:ctrlPr>
                            <a:rPr lang="en-US" sz="2400" b="0" i="1">
                              <a:solidFill>
                                <a:schemeClr val="tx1"/>
                              </a:solidFill>
                              <a:latin typeface="Cambria Math" panose="02040503050406030204" pitchFamily="18" charset="0"/>
                            </a:rPr>
                          </m:ctrlPr>
                        </m:naryPr>
                        <m:sub>
                          <m:r>
                            <a:rPr lang="en-US" sz="2400" b="0" i="1">
                              <a:solidFill>
                                <a:schemeClr val="tx1"/>
                              </a:solidFill>
                              <a:latin typeface="Cambria Math" panose="02040503050406030204" pitchFamily="18" charset="0"/>
                            </a:rPr>
                            <m:t>𝑘</m:t>
                          </m:r>
                          <m:r>
                            <a:rPr lang="en-US" sz="2400" b="0" i="0">
                              <a:solidFill>
                                <a:schemeClr val="tx1"/>
                              </a:solidFill>
                              <a:latin typeface="Cambria Math" panose="02040503050406030204" pitchFamily="18" charset="0"/>
                            </a:rPr>
                            <m:t>=1</m:t>
                          </m:r>
                        </m:sub>
                        <m:sup>
                          <m:r>
                            <a:rPr lang="en-US" sz="2400" b="0" i="1">
                              <a:solidFill>
                                <a:schemeClr val="tx1"/>
                              </a:solidFill>
                              <a:latin typeface="Cambria Math" panose="02040503050406030204" pitchFamily="18" charset="0"/>
                            </a:rPr>
                            <m:t>𝐾</m:t>
                          </m:r>
                        </m:sup>
                        <m:e>
                          <m:sSub>
                            <m:sSubPr>
                              <m:ctrlPr>
                                <a:rPr lang="en-US" sz="2400" b="0" i="1">
                                  <a:solidFill>
                                    <a:schemeClr val="tx1"/>
                                  </a:solidFill>
                                  <a:latin typeface="Cambria Math" panose="02040503050406030204" pitchFamily="18" charset="0"/>
                                </a:rPr>
                              </m:ctrlPr>
                            </m:sSubPr>
                            <m:e>
                              <m:r>
                                <a:rPr lang="en-US" sz="2400" b="0" i="0">
                                  <a:solidFill>
                                    <a:schemeClr val="tx1"/>
                                  </a:solidFill>
                                  <a:latin typeface="Cambria Math" panose="02040503050406030204" pitchFamily="18" charset="0"/>
                                </a:rPr>
                                <m:t>𝓏</m:t>
                              </m:r>
                            </m:e>
                            <m:sub>
                              <m:sSub>
                                <m:sSubPr>
                                  <m:ctrlPr>
                                    <a:rPr lang="en-US" sz="2400" b="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𝑡</m:t>
                                  </m:r>
                                </m:e>
                                <m:sub>
                                  <m:r>
                                    <a:rPr lang="en-US" sz="2400" b="0" i="1">
                                      <a:solidFill>
                                        <a:schemeClr val="tx1"/>
                                      </a:solidFill>
                                      <a:latin typeface="Cambria Math" panose="02040503050406030204" pitchFamily="18" charset="0"/>
                                    </a:rPr>
                                    <m:t>𝑐</m:t>
                                  </m:r>
                                </m:sub>
                              </m:sSub>
                              <m:r>
                                <a:rPr lang="en-US" sz="2400" b="0" i="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rPr>
                                <m:t>𝑘</m:t>
                              </m:r>
                            </m:sub>
                          </m:sSub>
                          <m:r>
                            <a:rPr lang="en-US" sz="2400" b="0" i="0">
                              <a:solidFill>
                                <a:schemeClr val="tx1"/>
                              </a:solidFill>
                              <a:latin typeface="Cambria Math" panose="02040503050406030204" pitchFamily="18" charset="0"/>
                            </a:rPr>
                            <m:t>×</m:t>
                          </m:r>
                          <m:r>
                            <a:rPr lang="en-US" sz="2400" i="1">
                              <a:latin typeface="Cambria Math" panose="02040503050406030204" pitchFamily="18" charset="0"/>
                              <a:ea typeface="SimSun" panose="02010600030101010101" pitchFamily="2" charset="-122"/>
                            </a:rPr>
                            <m:t>𝐿</m:t>
                          </m:r>
                          <m:d>
                            <m:dPr>
                              <m:ctrlPr>
                                <a:rPr lang="en-US" sz="2400" i="1">
                                  <a:latin typeface="Cambria Math" panose="02040503050406030204" pitchFamily="18" charset="0"/>
                                  <a:ea typeface="SimSun" panose="02010600030101010101" pitchFamily="2" charset="-122"/>
                                </a:rPr>
                              </m:ctrlPr>
                            </m:dPr>
                            <m:e>
                              <m:sSub>
                                <m:sSubPr>
                                  <m:ctrlPr>
                                    <a:rPr lang="en-US" sz="2400" i="1">
                                      <a:latin typeface="Cambria Math" panose="02040503050406030204" pitchFamily="18" charset="0"/>
                                      <a:ea typeface="SimSun" panose="02010600030101010101" pitchFamily="2" charset="-122"/>
                                    </a:rPr>
                                  </m:ctrlPr>
                                </m:sSubPr>
                                <m:e>
                                  <m:r>
                                    <a:rPr lang="en-US" sz="2400" b="1" i="1">
                                      <a:latin typeface="Cambria Math" panose="02040503050406030204" pitchFamily="18" charset="0"/>
                                      <a:ea typeface="SimSun" panose="02010600030101010101" pitchFamily="2" charset="-122"/>
                                    </a:rPr>
                                    <m:t>𝜽</m:t>
                                  </m:r>
                                </m:e>
                                <m:sub>
                                  <m:r>
                                    <a:rPr lang="en-US" sz="2400" i="1">
                                      <a:latin typeface="Cambria Math" panose="02040503050406030204" pitchFamily="18" charset="0"/>
                                      <a:ea typeface="SimSun" panose="02010600030101010101" pitchFamily="2" charset="-122"/>
                                    </a:rPr>
                                    <m:t>𝑡</m:t>
                                  </m:r>
                                  <m:r>
                                    <a:rPr lang="en-US" sz="2400" i="1">
                                      <a:latin typeface="Cambria Math" panose="02040503050406030204" pitchFamily="18" charset="0"/>
                                      <a:ea typeface="SimSun" panose="02010600030101010101" pitchFamily="2" charset="-122"/>
                                    </a:rPr>
                                    <m:t>,</m:t>
                                  </m:r>
                                  <m:r>
                                    <a:rPr lang="en-US" sz="2400" i="1">
                                      <a:latin typeface="Cambria Math" panose="02040503050406030204" pitchFamily="18" charset="0"/>
                                      <a:ea typeface="SimSun" panose="02010600030101010101" pitchFamily="2" charset="-122"/>
                                    </a:rPr>
                                    <m:t>𝑘</m:t>
                                  </m:r>
                                </m:sub>
                              </m:sSub>
                            </m:e>
                          </m:d>
                        </m:e>
                      </m:nary>
                    </m:oMath>
                  </m:oMathPara>
                </a14:m>
                <a:endParaRPr lang="en-US" sz="2400" dirty="0">
                  <a:solidFill>
                    <a:schemeClr val="tx1"/>
                  </a:solidFill>
                </a:endParaRPr>
              </a:p>
            </p:txBody>
          </p:sp>
        </mc:Choice>
        <mc:Fallback>
          <p:sp>
            <p:nvSpPr>
              <p:cNvPr id="25" name="TextBox 24">
                <a:extLst>
                  <a:ext uri="{FF2B5EF4-FFF2-40B4-BE49-F238E27FC236}">
                    <a16:creationId xmlns:a16="http://schemas.microsoft.com/office/drawing/2014/main" id="{B9B0E6F2-89E8-5113-24AA-FEBC05EEA1E5}"/>
                  </a:ext>
                </a:extLst>
              </p:cNvPr>
              <p:cNvSpPr txBox="1">
                <a:spLocks noRot="1" noChangeAspect="1" noMove="1" noResize="1" noEditPoints="1" noAdjustHandles="1" noChangeArrowheads="1" noChangeShapeType="1" noTextEdit="1"/>
              </p:cNvSpPr>
              <p:nvPr/>
            </p:nvSpPr>
            <p:spPr>
              <a:xfrm>
                <a:off x="3047111" y="1407005"/>
                <a:ext cx="6097772" cy="1130822"/>
              </a:xfrm>
              <a:prstGeom prst="rect">
                <a:avLst/>
              </a:prstGeom>
              <a:blipFill>
                <a:blip r:embed="rId6"/>
                <a:stretch>
                  <a:fillRect/>
                </a:stretch>
              </a:blipFill>
            </p:spPr>
            <p:txBody>
              <a:bodyPr/>
              <a:lstStyle/>
              <a:p>
                <a:r>
                  <a:rPr lang="zh-CN" altLang="en-US">
                    <a:noFill/>
                  </a:rPr>
                  <a:t> </a:t>
                </a:r>
              </a:p>
            </p:txBody>
          </p:sp>
        </mc:Fallback>
      </mc:AlternateContent>
      <p:sp>
        <p:nvSpPr>
          <p:cNvPr id="26" name="Frame 25">
            <a:extLst>
              <a:ext uri="{FF2B5EF4-FFF2-40B4-BE49-F238E27FC236}">
                <a16:creationId xmlns:a16="http://schemas.microsoft.com/office/drawing/2014/main" id="{D1EF6FDE-F425-B82F-9749-71853EC86A2A}"/>
              </a:ext>
            </a:extLst>
          </p:cNvPr>
          <p:cNvSpPr/>
          <p:nvPr/>
        </p:nvSpPr>
        <p:spPr>
          <a:xfrm>
            <a:off x="3054428" y="3283873"/>
            <a:ext cx="6182968" cy="2052880"/>
          </a:xfrm>
          <a:prstGeom prst="frame">
            <a:avLst>
              <a:gd name="adj1" fmla="val 1603"/>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8" name="Frame 27">
            <a:extLst>
              <a:ext uri="{FF2B5EF4-FFF2-40B4-BE49-F238E27FC236}">
                <a16:creationId xmlns:a16="http://schemas.microsoft.com/office/drawing/2014/main" id="{AB125B83-B32D-AA18-082E-679DA3277656}"/>
              </a:ext>
            </a:extLst>
          </p:cNvPr>
          <p:cNvSpPr/>
          <p:nvPr/>
        </p:nvSpPr>
        <p:spPr>
          <a:xfrm>
            <a:off x="4434384" y="5418091"/>
            <a:ext cx="3349256" cy="957442"/>
          </a:xfrm>
          <a:prstGeom prst="frame">
            <a:avLst>
              <a:gd name="adj1" fmla="val 447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152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21" grpId="0"/>
      <p:bldP spid="21" grpId="1"/>
      <p:bldP spid="26" grpId="0" animBg="1"/>
      <p:bldP spid="26" grpId="1" animBg="1"/>
      <p:bldP spid="28" grpId="0" animBg="1"/>
      <p:bldP spid="2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E3E66-208A-5C67-B9B0-74B51A50C3CE}"/>
              </a:ext>
            </a:extLst>
          </p:cNvPr>
          <p:cNvSpPr txBox="1">
            <a:spLocks/>
          </p:cNvSpPr>
          <p:nvPr/>
        </p:nvSpPr>
        <p:spPr>
          <a:xfrm>
            <a:off x="1087609" y="363976"/>
            <a:ext cx="8324850" cy="67468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Algorithmic Fairness-Enhancing Mechanisms</a:t>
            </a:r>
          </a:p>
        </p:txBody>
      </p:sp>
      <p:sp>
        <p:nvSpPr>
          <p:cNvPr id="3" name="Content Placeholder 2">
            <a:extLst>
              <a:ext uri="{FF2B5EF4-FFF2-40B4-BE49-F238E27FC236}">
                <a16:creationId xmlns:a16="http://schemas.microsoft.com/office/drawing/2014/main" id="{4D2E1B16-BD9F-4363-24E6-E3EDDCF7003E}"/>
              </a:ext>
            </a:extLst>
          </p:cNvPr>
          <p:cNvSpPr txBox="1">
            <a:spLocks/>
          </p:cNvSpPr>
          <p:nvPr/>
        </p:nvSpPr>
        <p:spPr>
          <a:xfrm>
            <a:off x="1087609" y="1375539"/>
            <a:ext cx="9021953" cy="14303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itchFamily="2" charset="2"/>
              <a:buChar char="Ø"/>
            </a:pPr>
            <a:r>
              <a:rPr lang="en-US" sz="2000" dirty="0"/>
              <a:t>Definition of </a:t>
            </a:r>
            <a:r>
              <a:rPr lang="en-US" sz="2000" b="1" dirty="0"/>
              <a:t>Algorithmic Fairness </a:t>
            </a:r>
          </a:p>
          <a:p>
            <a:pPr lvl="1">
              <a:lnSpc>
                <a:spcPct val="100000"/>
              </a:lnSpc>
              <a:buFont typeface="Wingdings" pitchFamily="2" charset="2"/>
              <a:buChar char="§"/>
            </a:pPr>
            <a:r>
              <a:rPr lang="en-US" sz="1600" dirty="0"/>
              <a:t>The process of ensuring that algorithms and their outcomes are unbiased and that they don’t discriminate against individuals or groups based on sensitive attributes like race, gender, or age.</a:t>
            </a:r>
            <a:endParaRPr lang="en-US" sz="2000" dirty="0"/>
          </a:p>
          <a:p>
            <a:pPr>
              <a:buFont typeface="Wingdings" pitchFamily="2" charset="2"/>
              <a:buChar char="Ø"/>
            </a:pPr>
            <a:r>
              <a:rPr lang="en-US" sz="2000" dirty="0"/>
              <a:t>Sources of bias determine the approaches to achieving fairness</a:t>
            </a:r>
          </a:p>
          <a:p>
            <a:pPr marL="0" indent="0">
              <a:buFont typeface="Arial" panose="020B0604020202020204" pitchFamily="34" charset="0"/>
              <a:buNone/>
            </a:pPr>
            <a:endParaRPr lang="en-US" sz="1500" dirty="0"/>
          </a:p>
        </p:txBody>
      </p:sp>
      <p:pic>
        <p:nvPicPr>
          <p:cNvPr id="4" name="Picture 3" descr="A person with arrows pointing to the top&#10;&#10;Description automatically generated">
            <a:extLst>
              <a:ext uri="{FF2B5EF4-FFF2-40B4-BE49-F238E27FC236}">
                <a16:creationId xmlns:a16="http://schemas.microsoft.com/office/drawing/2014/main" id="{18D73214-2B1C-9DFE-D308-EB5660C67CA1}"/>
              </a:ext>
            </a:extLst>
          </p:cNvPr>
          <p:cNvPicPr>
            <a:picLocks noChangeAspect="1"/>
          </p:cNvPicPr>
          <p:nvPr/>
        </p:nvPicPr>
        <p:blipFill>
          <a:blip r:embed="rId2"/>
          <a:stretch>
            <a:fillRect/>
          </a:stretch>
        </p:blipFill>
        <p:spPr>
          <a:xfrm>
            <a:off x="1317068" y="5112310"/>
            <a:ext cx="914400" cy="914400"/>
          </a:xfrm>
          <a:prstGeom prst="rect">
            <a:avLst/>
          </a:prstGeom>
        </p:spPr>
      </p:pic>
      <p:pic>
        <p:nvPicPr>
          <p:cNvPr id="5" name="Picture 4" descr="A hand holding a paper with arrows pointing to the top&#10;&#10;Description automatically generated">
            <a:extLst>
              <a:ext uri="{FF2B5EF4-FFF2-40B4-BE49-F238E27FC236}">
                <a16:creationId xmlns:a16="http://schemas.microsoft.com/office/drawing/2014/main" id="{21F1B024-335A-D0A5-2287-7AC403AB6E87}"/>
              </a:ext>
            </a:extLst>
          </p:cNvPr>
          <p:cNvPicPr>
            <a:picLocks noChangeAspect="1"/>
          </p:cNvPicPr>
          <p:nvPr/>
        </p:nvPicPr>
        <p:blipFill>
          <a:blip r:embed="rId3"/>
          <a:stretch>
            <a:fillRect/>
          </a:stretch>
        </p:blipFill>
        <p:spPr>
          <a:xfrm flipH="1">
            <a:off x="1346396" y="3022244"/>
            <a:ext cx="914400" cy="914400"/>
          </a:xfrm>
          <a:prstGeom prst="rect">
            <a:avLst/>
          </a:prstGeom>
        </p:spPr>
      </p:pic>
      <p:sp>
        <p:nvSpPr>
          <p:cNvPr id="6" name="TextBox 5">
            <a:extLst>
              <a:ext uri="{FF2B5EF4-FFF2-40B4-BE49-F238E27FC236}">
                <a16:creationId xmlns:a16="http://schemas.microsoft.com/office/drawing/2014/main" id="{6C5F87E4-FC9C-5C96-EFFC-781FA32FBFEC}"/>
              </a:ext>
            </a:extLst>
          </p:cNvPr>
          <p:cNvSpPr txBox="1">
            <a:spLocks/>
          </p:cNvSpPr>
          <p:nvPr/>
        </p:nvSpPr>
        <p:spPr>
          <a:xfrm>
            <a:off x="2631330" y="3152194"/>
            <a:ext cx="6726169" cy="707886"/>
          </a:xfrm>
          <a:prstGeom prst="rect">
            <a:avLst/>
          </a:prstGeom>
          <a:noFill/>
        </p:spPr>
        <p:txBody>
          <a:bodyPr wrap="square">
            <a:spAutoFit/>
          </a:bodyPr>
          <a:lstStyle/>
          <a:p>
            <a:r>
              <a:rPr lang="en-US" sz="2000" b="1" dirty="0">
                <a:cs typeface="Arial" panose="020B0604020202020204" pitchFamily="34" charset="0"/>
                <a:sym typeface="Wingdings" pitchFamily="2" charset="2"/>
              </a:rPr>
              <a:t>Pre-processing </a:t>
            </a:r>
            <a:r>
              <a:rPr lang="en-US" sz="2000" dirty="0">
                <a:cs typeface="Arial" panose="020B0604020202020204" pitchFamily="34" charset="0"/>
                <a:sym typeface="Wingdings" pitchFamily="2" charset="2"/>
              </a:rPr>
              <a:t>algorithms mitigate biases in input data before modeling</a:t>
            </a:r>
          </a:p>
        </p:txBody>
      </p:sp>
      <p:sp>
        <p:nvSpPr>
          <p:cNvPr id="7" name="TextBox 6">
            <a:extLst>
              <a:ext uri="{FF2B5EF4-FFF2-40B4-BE49-F238E27FC236}">
                <a16:creationId xmlns:a16="http://schemas.microsoft.com/office/drawing/2014/main" id="{C685DFBC-ADD9-1D9C-44E0-A2C3004A686A}"/>
              </a:ext>
            </a:extLst>
          </p:cNvPr>
          <p:cNvSpPr txBox="1"/>
          <p:nvPr/>
        </p:nvSpPr>
        <p:spPr>
          <a:xfrm>
            <a:off x="2107665" y="4168612"/>
            <a:ext cx="7906578" cy="707886"/>
          </a:xfrm>
          <a:prstGeom prst="rect">
            <a:avLst/>
          </a:prstGeom>
          <a:noFill/>
        </p:spPr>
        <p:txBody>
          <a:bodyPr wrap="square">
            <a:spAutoFit/>
          </a:bodyPr>
          <a:lstStyle/>
          <a:p>
            <a:pPr marL="502920" lvl="1"/>
            <a:r>
              <a:rPr lang="en-US" sz="2000" b="1" dirty="0">
                <a:cs typeface="Arial" panose="020B0604020202020204" pitchFamily="34" charset="0"/>
                <a:sym typeface="Wingdings" pitchFamily="2" charset="2"/>
              </a:rPr>
              <a:t>In-processing </a:t>
            </a:r>
            <a:r>
              <a:rPr lang="en-US" sz="2000" dirty="0">
                <a:cs typeface="Arial" panose="020B0604020202020204" pitchFamily="34" charset="0"/>
                <a:sym typeface="Wingdings" pitchFamily="2" charset="2"/>
              </a:rPr>
              <a:t>algorithms balance model accuracy and fairness </a:t>
            </a:r>
            <a:r>
              <a:rPr lang="en-US" sz="2000" b="0" i="0" dirty="0">
                <a:solidFill>
                  <a:srgbClr val="29261B"/>
                </a:solidFill>
                <a:effectLst/>
                <a:cs typeface="Arial" panose="020B0604020202020204" pitchFamily="34" charset="0"/>
              </a:rPr>
              <a:t>during the training process</a:t>
            </a:r>
            <a:endParaRPr lang="en-US" sz="2000" dirty="0">
              <a:cs typeface="Arial" panose="020B0604020202020204" pitchFamily="34" charset="0"/>
              <a:sym typeface="Wingdings" pitchFamily="2" charset="2"/>
            </a:endParaRPr>
          </a:p>
        </p:txBody>
      </p:sp>
      <p:pic>
        <p:nvPicPr>
          <p:cNvPr id="8" name="Picture 7" descr="A yellow gear with a arrow pointing up&#10;&#10;Description automatically generated">
            <a:extLst>
              <a:ext uri="{FF2B5EF4-FFF2-40B4-BE49-F238E27FC236}">
                <a16:creationId xmlns:a16="http://schemas.microsoft.com/office/drawing/2014/main" id="{4FCCF0BE-1498-433B-C144-F9E4A5B7B770}"/>
              </a:ext>
            </a:extLst>
          </p:cNvPr>
          <p:cNvPicPr>
            <a:picLocks noChangeAspect="1"/>
          </p:cNvPicPr>
          <p:nvPr/>
        </p:nvPicPr>
        <p:blipFill>
          <a:blip r:embed="rId4"/>
          <a:stretch>
            <a:fillRect/>
          </a:stretch>
        </p:blipFill>
        <p:spPr>
          <a:xfrm>
            <a:off x="1317068" y="4069563"/>
            <a:ext cx="914400" cy="914400"/>
          </a:xfrm>
          <a:prstGeom prst="rect">
            <a:avLst/>
          </a:prstGeom>
        </p:spPr>
      </p:pic>
      <p:sp>
        <p:nvSpPr>
          <p:cNvPr id="9" name="TextBox 8">
            <a:extLst>
              <a:ext uri="{FF2B5EF4-FFF2-40B4-BE49-F238E27FC236}">
                <a16:creationId xmlns:a16="http://schemas.microsoft.com/office/drawing/2014/main" id="{D8CE9FD2-31D8-38D1-D437-8C0FC62BA1A1}"/>
              </a:ext>
            </a:extLst>
          </p:cNvPr>
          <p:cNvSpPr txBox="1"/>
          <p:nvPr/>
        </p:nvSpPr>
        <p:spPr>
          <a:xfrm>
            <a:off x="2596494" y="5215567"/>
            <a:ext cx="7449380" cy="707886"/>
          </a:xfrm>
          <a:prstGeom prst="rect">
            <a:avLst/>
          </a:prstGeom>
          <a:noFill/>
        </p:spPr>
        <p:txBody>
          <a:bodyPr wrap="square">
            <a:spAutoFit/>
          </a:bodyPr>
          <a:lstStyle/>
          <a:p>
            <a:r>
              <a:rPr lang="en-US" sz="2000" b="1" dirty="0">
                <a:cs typeface="Arial" panose="020B0604020202020204" pitchFamily="34" charset="0"/>
                <a:sym typeface="Wingdings" pitchFamily="2" charset="2"/>
              </a:rPr>
              <a:t>Post-processing</a:t>
            </a:r>
            <a:r>
              <a:rPr lang="en-US" sz="2000" dirty="0">
                <a:cs typeface="Arial" panose="020B0604020202020204" pitchFamily="34" charset="0"/>
                <a:sym typeface="Wingdings" pitchFamily="2" charset="2"/>
              </a:rPr>
              <a:t> algorithms align output within fairness criteria after modeling</a:t>
            </a:r>
            <a:endParaRPr lang="en-US" sz="2000" dirty="0">
              <a:cs typeface="Arial" panose="020B0604020202020204" pitchFamily="34" charset="0"/>
            </a:endParaRPr>
          </a:p>
        </p:txBody>
      </p:sp>
      <p:sp>
        <p:nvSpPr>
          <p:cNvPr id="10" name="Slide Number Placeholder 9">
            <a:extLst>
              <a:ext uri="{FF2B5EF4-FFF2-40B4-BE49-F238E27FC236}">
                <a16:creationId xmlns:a16="http://schemas.microsoft.com/office/drawing/2014/main" id="{7283285E-0CCD-5FB6-B9C3-6A433FB0D6E1}"/>
              </a:ext>
            </a:extLst>
          </p:cNvPr>
          <p:cNvSpPr>
            <a:spLocks noGrp="1"/>
          </p:cNvSpPr>
          <p:nvPr>
            <p:ph type="sldNum" sz="quarter" idx="12"/>
          </p:nvPr>
        </p:nvSpPr>
        <p:spPr/>
        <p:txBody>
          <a:bodyPr/>
          <a:lstStyle/>
          <a:p>
            <a:fld id="{38D2745D-0E60-4561-A7E7-B8CAA75BBD9D}" type="slidenum">
              <a:rPr lang="zh-CN" altLang="en-US" smtClean="0"/>
              <a:t>51</a:t>
            </a:fld>
            <a:endParaRPr lang="zh-CN" altLang="en-US"/>
          </a:p>
        </p:txBody>
      </p:sp>
    </p:spTree>
    <p:extLst>
      <p:ext uri="{BB962C8B-B14F-4D97-AF65-F5344CB8AC3E}">
        <p14:creationId xmlns:p14="http://schemas.microsoft.com/office/powerpoint/2010/main" val="48716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display of banana bunches in the produce section of a grocery store Stock  Photo - Alamy">
            <a:extLst>
              <a:ext uri="{FF2B5EF4-FFF2-40B4-BE49-F238E27FC236}">
                <a16:creationId xmlns:a16="http://schemas.microsoft.com/office/drawing/2014/main" id="{8D77E054-0312-17ED-F5C5-5D9E08BE4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030415"/>
            <a:ext cx="9042400" cy="58275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7CB21-F5E7-4C17-AB38-2F3518C7AF0B}"/>
              </a:ext>
            </a:extLst>
          </p:cNvPr>
          <p:cNvSpPr>
            <a:spLocks noGrp="1"/>
          </p:cNvSpPr>
          <p:nvPr>
            <p:ph type="title"/>
          </p:nvPr>
        </p:nvSpPr>
        <p:spPr>
          <a:xfrm>
            <a:off x="503768" y="264013"/>
            <a:ext cx="11184465" cy="574516"/>
          </a:xfrm>
        </p:spPr>
        <p:txBody>
          <a:bodyPr>
            <a:normAutofit fontScale="90000"/>
          </a:bodyPr>
          <a:lstStyle/>
          <a:p>
            <a:r>
              <a:rPr lang="en-US" dirty="0">
                <a:solidFill>
                  <a:schemeClr val="bg1"/>
                </a:solidFill>
              </a:rPr>
              <a:t>What do you see?</a:t>
            </a:r>
          </a:p>
        </p:txBody>
      </p:sp>
      <p:sp>
        <p:nvSpPr>
          <p:cNvPr id="3" name="Text Placeholder 2">
            <a:extLst>
              <a:ext uri="{FF2B5EF4-FFF2-40B4-BE49-F238E27FC236}">
                <a16:creationId xmlns:a16="http://schemas.microsoft.com/office/drawing/2014/main" id="{8731822B-01BA-CFA7-B98C-6EBE1809A23D}"/>
              </a:ext>
            </a:extLst>
          </p:cNvPr>
          <p:cNvSpPr>
            <a:spLocks noGrp="1"/>
          </p:cNvSpPr>
          <p:nvPr>
            <p:ph type="body" idx="1"/>
          </p:nvPr>
        </p:nvSpPr>
        <p:spPr>
          <a:xfrm>
            <a:off x="503768" y="1600200"/>
            <a:ext cx="4881033" cy="4062651"/>
          </a:xfrm>
        </p:spPr>
        <p:txBody>
          <a:bodyPr>
            <a:normAutofit fontScale="92500" lnSpcReduction="20000"/>
          </a:bodyPr>
          <a:lstStyle/>
          <a:p>
            <a:pPr algn="l"/>
            <a:r>
              <a:rPr lang="en-US" sz="2400" dirty="0">
                <a:latin typeface="ArialMT"/>
              </a:rPr>
              <a:t>● </a:t>
            </a:r>
            <a:r>
              <a:rPr lang="en-US" dirty="0">
                <a:latin typeface="ArialMT"/>
              </a:rPr>
              <a:t>Bananas</a:t>
            </a:r>
          </a:p>
          <a:p>
            <a:pPr algn="l"/>
            <a:r>
              <a:rPr lang="en-US" sz="2400" dirty="0">
                <a:latin typeface="ArialMT"/>
              </a:rPr>
              <a:t>● </a:t>
            </a:r>
            <a:r>
              <a:rPr lang="en-US" sz="2400" dirty="0">
                <a:latin typeface="HelveticaNeue"/>
              </a:rPr>
              <a:t>Stickers</a:t>
            </a:r>
          </a:p>
          <a:p>
            <a:pPr algn="l"/>
            <a:r>
              <a:rPr lang="en-US" sz="2400" dirty="0">
                <a:latin typeface="ArialMT"/>
              </a:rPr>
              <a:t>● </a:t>
            </a:r>
            <a:r>
              <a:rPr lang="en-US" sz="2400" dirty="0">
                <a:latin typeface="HelveticaNeue"/>
              </a:rPr>
              <a:t>Bananas at a store</a:t>
            </a:r>
          </a:p>
          <a:p>
            <a:pPr algn="l"/>
            <a:r>
              <a:rPr lang="en-US" sz="2400" dirty="0">
                <a:latin typeface="ArialMT"/>
              </a:rPr>
              <a:t>● </a:t>
            </a:r>
            <a:r>
              <a:rPr lang="en-US" sz="2400" dirty="0">
                <a:latin typeface="HelveticaNeue"/>
              </a:rPr>
              <a:t>Bananas on shelves</a:t>
            </a:r>
          </a:p>
          <a:p>
            <a:pPr algn="l"/>
            <a:r>
              <a:rPr lang="en-US" sz="2400" dirty="0">
                <a:latin typeface="ArialMT"/>
              </a:rPr>
              <a:t>● </a:t>
            </a:r>
            <a:r>
              <a:rPr lang="en-US" sz="2400" dirty="0">
                <a:latin typeface="HelveticaNeue"/>
              </a:rPr>
              <a:t>Bunches of bananas</a:t>
            </a:r>
          </a:p>
          <a:p>
            <a:pPr algn="l"/>
            <a:r>
              <a:rPr lang="en-US" sz="2400" dirty="0">
                <a:latin typeface="ArialMT"/>
              </a:rPr>
              <a:t>● </a:t>
            </a:r>
            <a:r>
              <a:rPr lang="en-US" sz="2400" dirty="0">
                <a:latin typeface="HelveticaNeue"/>
              </a:rPr>
              <a:t>Bananas with stickers on them</a:t>
            </a:r>
          </a:p>
          <a:p>
            <a:pPr algn="l"/>
            <a:r>
              <a:rPr lang="en-US" sz="2400" dirty="0">
                <a:latin typeface="ArialMT"/>
              </a:rPr>
              <a:t>● </a:t>
            </a:r>
            <a:r>
              <a:rPr lang="en-US" sz="2400" dirty="0">
                <a:latin typeface="HelveticaNeue"/>
              </a:rPr>
              <a:t>Bunches of bananas with stickers on them on shelves in a store</a:t>
            </a:r>
          </a:p>
          <a:p>
            <a:pPr algn="l"/>
            <a:endParaRPr lang="en-US" dirty="0">
              <a:latin typeface="HelveticaNeue"/>
            </a:endParaRPr>
          </a:p>
          <a:p>
            <a:pPr algn="l"/>
            <a:r>
              <a:rPr lang="en-US" sz="2400" dirty="0">
                <a:latin typeface="HelveticaNeue"/>
              </a:rPr>
              <a:t>...We don’t tend to say</a:t>
            </a:r>
          </a:p>
          <a:p>
            <a:pPr algn="l"/>
            <a:r>
              <a:rPr lang="en-US" sz="2400" b="1" dirty="0">
                <a:solidFill>
                  <a:srgbClr val="FFC000"/>
                </a:solidFill>
                <a:latin typeface="HelveticaNeue-Bold"/>
              </a:rPr>
              <a:t>Yellow Bananas</a:t>
            </a:r>
            <a:endParaRPr lang="en-US" dirty="0">
              <a:solidFill>
                <a:srgbClr val="FFC000"/>
              </a:solidFill>
            </a:endParaRPr>
          </a:p>
        </p:txBody>
      </p:sp>
      <p:sp>
        <p:nvSpPr>
          <p:cNvPr id="4" name="Slide Number Placeholder 3">
            <a:extLst>
              <a:ext uri="{FF2B5EF4-FFF2-40B4-BE49-F238E27FC236}">
                <a16:creationId xmlns:a16="http://schemas.microsoft.com/office/drawing/2014/main" id="{B6B3526C-126E-1C8D-1489-2EE54BAAAF40}"/>
              </a:ext>
            </a:extLst>
          </p:cNvPr>
          <p:cNvSpPr>
            <a:spLocks noGrp="1"/>
          </p:cNvSpPr>
          <p:nvPr>
            <p:ph type="sldNum" sz="quarter" idx="12"/>
          </p:nvPr>
        </p:nvSpPr>
        <p:spPr/>
        <p:txBody>
          <a:bodyPr/>
          <a:lstStyle/>
          <a:p>
            <a:fld id="{38D2745D-0E60-4561-A7E7-B8CAA75BBD9D}" type="slidenum">
              <a:rPr lang="zh-CN" altLang="en-US" smtClean="0"/>
              <a:t>6</a:t>
            </a:fld>
            <a:endParaRPr lang="zh-CN" altLang="en-US"/>
          </a:p>
        </p:txBody>
      </p:sp>
    </p:spTree>
    <p:extLst>
      <p:ext uri="{BB962C8B-B14F-4D97-AF65-F5344CB8AC3E}">
        <p14:creationId xmlns:p14="http://schemas.microsoft.com/office/powerpoint/2010/main" val="150075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3B48-9F72-0725-60C6-8E9C75845437}"/>
              </a:ext>
            </a:extLst>
          </p:cNvPr>
          <p:cNvSpPr>
            <a:spLocks noGrp="1"/>
          </p:cNvSpPr>
          <p:nvPr>
            <p:ph type="title"/>
          </p:nvPr>
        </p:nvSpPr>
        <p:spPr>
          <a:xfrm>
            <a:off x="503768" y="264013"/>
            <a:ext cx="11184465" cy="574516"/>
          </a:xfrm>
        </p:spPr>
        <p:txBody>
          <a:bodyPr>
            <a:normAutofit fontScale="90000"/>
          </a:bodyPr>
          <a:lstStyle/>
          <a:p>
            <a:r>
              <a:rPr lang="en-US" dirty="0"/>
              <a:t>What do you see?</a:t>
            </a:r>
          </a:p>
        </p:txBody>
      </p:sp>
      <p:pic>
        <p:nvPicPr>
          <p:cNvPr id="3074" name="Picture 2" descr="Variety and Ripeness Banana Guide">
            <a:extLst>
              <a:ext uri="{FF2B5EF4-FFF2-40B4-BE49-F238E27FC236}">
                <a16:creationId xmlns:a16="http://schemas.microsoft.com/office/drawing/2014/main" id="{420B660A-5592-9DE0-764C-D69A3F877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831" y="1600200"/>
            <a:ext cx="6365460" cy="47752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F92D184-8E62-2E1C-4CFB-3C2EDB98A45A}"/>
              </a:ext>
            </a:extLst>
          </p:cNvPr>
          <p:cNvSpPr>
            <a:spLocks noGrp="1"/>
          </p:cNvSpPr>
          <p:nvPr>
            <p:ph type="sldNum" sz="quarter" idx="12"/>
          </p:nvPr>
        </p:nvSpPr>
        <p:spPr/>
        <p:txBody>
          <a:bodyPr/>
          <a:lstStyle/>
          <a:p>
            <a:fld id="{38D2745D-0E60-4561-A7E7-B8CAA75BBD9D}" type="slidenum">
              <a:rPr lang="zh-CN" altLang="en-US" smtClean="0"/>
              <a:t>7</a:t>
            </a:fld>
            <a:endParaRPr lang="zh-CN" altLang="en-US"/>
          </a:p>
        </p:txBody>
      </p:sp>
    </p:spTree>
    <p:extLst>
      <p:ext uri="{BB962C8B-B14F-4D97-AF65-F5344CB8AC3E}">
        <p14:creationId xmlns:p14="http://schemas.microsoft.com/office/powerpoint/2010/main" val="3624357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3B48-9F72-0725-60C6-8E9C75845437}"/>
              </a:ext>
            </a:extLst>
          </p:cNvPr>
          <p:cNvSpPr>
            <a:spLocks noGrp="1"/>
          </p:cNvSpPr>
          <p:nvPr>
            <p:ph type="title"/>
          </p:nvPr>
        </p:nvSpPr>
        <p:spPr>
          <a:xfrm>
            <a:off x="503768" y="264013"/>
            <a:ext cx="11184465" cy="574516"/>
          </a:xfrm>
        </p:spPr>
        <p:txBody>
          <a:bodyPr>
            <a:normAutofit fontScale="90000"/>
          </a:bodyPr>
          <a:lstStyle/>
          <a:p>
            <a:r>
              <a:rPr lang="en-US" dirty="0"/>
              <a:t>What do you see?</a:t>
            </a:r>
          </a:p>
        </p:txBody>
      </p:sp>
      <p:sp>
        <p:nvSpPr>
          <p:cNvPr id="3" name="Text Placeholder 2">
            <a:extLst>
              <a:ext uri="{FF2B5EF4-FFF2-40B4-BE49-F238E27FC236}">
                <a16:creationId xmlns:a16="http://schemas.microsoft.com/office/drawing/2014/main" id="{1428077E-70C5-54E3-EDA4-1B2AE90E9770}"/>
              </a:ext>
            </a:extLst>
          </p:cNvPr>
          <p:cNvSpPr>
            <a:spLocks noGrp="1"/>
          </p:cNvSpPr>
          <p:nvPr>
            <p:ph type="body" idx="1"/>
          </p:nvPr>
        </p:nvSpPr>
        <p:spPr>
          <a:xfrm>
            <a:off x="893655" y="2514600"/>
            <a:ext cx="10404687" cy="1723549"/>
          </a:xfrm>
        </p:spPr>
        <p:txBody>
          <a:bodyPr>
            <a:normAutofit lnSpcReduction="10000"/>
          </a:bodyPr>
          <a:lstStyle/>
          <a:p>
            <a:pPr algn="l"/>
            <a:r>
              <a:rPr lang="en-US" sz="3733" b="1" dirty="0">
                <a:solidFill>
                  <a:srgbClr val="00B050"/>
                </a:solidFill>
                <a:latin typeface="HelveticaNeue-Bold"/>
              </a:rPr>
              <a:t>Green Bananas</a:t>
            </a:r>
          </a:p>
          <a:p>
            <a:pPr algn="l"/>
            <a:endParaRPr lang="en-US" sz="3733" b="1" dirty="0">
              <a:solidFill>
                <a:srgbClr val="00B050"/>
              </a:solidFill>
              <a:latin typeface="HelveticaNeue-Bold"/>
            </a:endParaRPr>
          </a:p>
          <a:p>
            <a:pPr algn="l"/>
            <a:r>
              <a:rPr lang="en-US" sz="3733" b="1" dirty="0">
                <a:solidFill>
                  <a:srgbClr val="00B050"/>
                </a:solidFill>
                <a:latin typeface="HelveticaNeue-Bold"/>
              </a:rPr>
              <a:t>Unripe Bananas</a:t>
            </a:r>
            <a:endParaRPr lang="en-US" sz="3733" dirty="0">
              <a:solidFill>
                <a:srgbClr val="00B050"/>
              </a:solidFill>
            </a:endParaRPr>
          </a:p>
        </p:txBody>
      </p:sp>
      <p:pic>
        <p:nvPicPr>
          <p:cNvPr id="3074" name="Picture 2" descr="Variety and Ripeness Banana Guide">
            <a:extLst>
              <a:ext uri="{FF2B5EF4-FFF2-40B4-BE49-F238E27FC236}">
                <a16:creationId xmlns:a16="http://schemas.microsoft.com/office/drawing/2014/main" id="{420B660A-5592-9DE0-764C-D69A3F877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831" y="1600200"/>
            <a:ext cx="6365460" cy="4775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B0F8122-5675-FCB2-4CBD-BDA153541F8C}"/>
              </a:ext>
            </a:extLst>
          </p:cNvPr>
          <p:cNvSpPr>
            <a:spLocks noGrp="1"/>
          </p:cNvSpPr>
          <p:nvPr>
            <p:ph type="sldNum" sz="quarter" idx="12"/>
          </p:nvPr>
        </p:nvSpPr>
        <p:spPr/>
        <p:txBody>
          <a:bodyPr/>
          <a:lstStyle/>
          <a:p>
            <a:fld id="{38D2745D-0E60-4561-A7E7-B8CAA75BBD9D}" type="slidenum">
              <a:rPr lang="zh-CN" altLang="en-US" smtClean="0"/>
              <a:t>8</a:t>
            </a:fld>
            <a:endParaRPr lang="zh-CN" altLang="en-US"/>
          </a:p>
        </p:txBody>
      </p:sp>
    </p:spTree>
    <p:extLst>
      <p:ext uri="{BB962C8B-B14F-4D97-AF65-F5344CB8AC3E}">
        <p14:creationId xmlns:p14="http://schemas.microsoft.com/office/powerpoint/2010/main" val="125681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12A46-BE75-4CEB-9493-1247C6B0D022}"/>
              </a:ext>
            </a:extLst>
          </p:cNvPr>
          <p:cNvSpPr>
            <a:spLocks noGrp="1"/>
          </p:cNvSpPr>
          <p:nvPr>
            <p:ph type="title"/>
          </p:nvPr>
        </p:nvSpPr>
        <p:spPr>
          <a:xfrm>
            <a:off x="503768" y="264013"/>
            <a:ext cx="11184465" cy="574516"/>
          </a:xfrm>
        </p:spPr>
        <p:txBody>
          <a:bodyPr>
            <a:normAutofit fontScale="90000"/>
          </a:bodyPr>
          <a:lstStyle/>
          <a:p>
            <a:r>
              <a:rPr lang="en-US" altLang="zh-CN" dirty="0"/>
              <a:t>Prototype Theory</a:t>
            </a:r>
            <a:endParaRPr lang="en-US" dirty="0"/>
          </a:p>
        </p:txBody>
      </p:sp>
      <p:sp>
        <p:nvSpPr>
          <p:cNvPr id="3" name="Text Placeholder 2">
            <a:extLst>
              <a:ext uri="{FF2B5EF4-FFF2-40B4-BE49-F238E27FC236}">
                <a16:creationId xmlns:a16="http://schemas.microsoft.com/office/drawing/2014/main" id="{3287012A-B981-44D5-8D74-3DCEFC7B4A77}"/>
              </a:ext>
            </a:extLst>
          </p:cNvPr>
          <p:cNvSpPr>
            <a:spLocks noGrp="1"/>
          </p:cNvSpPr>
          <p:nvPr>
            <p:ph type="body" idx="1"/>
          </p:nvPr>
        </p:nvSpPr>
        <p:spPr>
          <a:xfrm>
            <a:off x="893766" y="1193801"/>
            <a:ext cx="10404687" cy="2090013"/>
          </a:xfrm>
        </p:spPr>
        <p:txBody>
          <a:bodyPr>
            <a:normAutofit/>
          </a:bodyPr>
          <a:lstStyle/>
          <a:p>
            <a:r>
              <a:rPr lang="en-US" sz="1800" dirty="0"/>
              <a:t>There may be some </a:t>
            </a:r>
            <a:r>
              <a:rPr lang="en-US" sz="1800" b="1" dirty="0"/>
              <a:t>central, prototypical notions </a:t>
            </a:r>
            <a:r>
              <a:rPr lang="en-US" sz="1800" dirty="0"/>
              <a:t>of items that arise from stored typical properties for an object category (Rosch, 1975)</a:t>
            </a:r>
          </a:p>
          <a:p>
            <a:r>
              <a:rPr lang="en-US" sz="1800" b="1" dirty="0"/>
              <a:t>Prototypes</a:t>
            </a:r>
            <a:r>
              <a:rPr lang="en-US" sz="1800" dirty="0"/>
              <a:t> are “typical” representations of a concept of object</a:t>
            </a:r>
          </a:p>
          <a:p>
            <a:r>
              <a:rPr lang="en-US" sz="1800" dirty="0"/>
              <a:t>We tend to notice and talk about things that are </a:t>
            </a:r>
            <a:r>
              <a:rPr lang="en-US" sz="1800" b="1" dirty="0"/>
              <a:t>atypical</a:t>
            </a:r>
          </a:p>
          <a:p>
            <a:r>
              <a:rPr lang="en-US" sz="1800" b="1" dirty="0"/>
              <a:t>Biases</a:t>
            </a:r>
            <a:r>
              <a:rPr lang="en-US" sz="1800" dirty="0"/>
              <a:t> and </a:t>
            </a:r>
            <a:r>
              <a:rPr lang="en-US" sz="1800" b="1" dirty="0"/>
              <a:t>stereotypes</a:t>
            </a:r>
            <a:r>
              <a:rPr lang="en-US" sz="1800" dirty="0"/>
              <a:t> arise when particular labels and features </a:t>
            </a:r>
            <a:r>
              <a:rPr lang="en-US" sz="1800" b="1" dirty="0"/>
              <a:t>confound decisions </a:t>
            </a:r>
            <a:r>
              <a:rPr lang="en-US" sz="1800" dirty="0"/>
              <a:t>–whether human or artificial</a:t>
            </a:r>
          </a:p>
          <a:p>
            <a:pPr marL="0" indent="0">
              <a:buNone/>
            </a:pPr>
            <a:endParaRPr lang="en-US" sz="1800" b="1" dirty="0"/>
          </a:p>
        </p:txBody>
      </p:sp>
      <p:pic>
        <p:nvPicPr>
          <p:cNvPr id="1026" name="Picture 2" descr="How to Make A Fruit Platter (Fruit Tray) - Veggie Desserts">
            <a:extLst>
              <a:ext uri="{FF2B5EF4-FFF2-40B4-BE49-F238E27FC236}">
                <a16:creationId xmlns:a16="http://schemas.microsoft.com/office/drawing/2014/main" id="{BD2EDD9F-9D12-4D3B-900A-F4ACAB480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 y="3937000"/>
            <a:ext cx="2008328" cy="20083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C8F236-3A73-4706-A999-E3CA6B87830E}"/>
              </a:ext>
            </a:extLst>
          </p:cNvPr>
          <p:cNvSpPr txBox="1"/>
          <p:nvPr/>
        </p:nvSpPr>
        <p:spPr>
          <a:xfrm>
            <a:off x="1690876" y="5971109"/>
            <a:ext cx="705642" cy="420564"/>
          </a:xfrm>
          <a:prstGeom prst="rect">
            <a:avLst/>
          </a:prstGeom>
          <a:noFill/>
        </p:spPr>
        <p:txBody>
          <a:bodyPr wrap="none" rtlCol="0">
            <a:spAutoFit/>
          </a:bodyPr>
          <a:lstStyle/>
          <a:p>
            <a:r>
              <a:rPr lang="en-US" sz="2133" dirty="0"/>
              <a:t>Fruit</a:t>
            </a:r>
          </a:p>
        </p:txBody>
      </p:sp>
      <p:pic>
        <p:nvPicPr>
          <p:cNvPr id="1028" name="Picture 4" descr="Bananas: Nutrition Facts, Health Benefits, and More | Everyday Health">
            <a:extLst>
              <a:ext uri="{FF2B5EF4-FFF2-40B4-BE49-F238E27FC236}">
                <a16:creationId xmlns:a16="http://schemas.microsoft.com/office/drawing/2014/main" id="{5DD117C9-BE9F-4E12-B670-1C97B5E61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801" y="4160114"/>
            <a:ext cx="2777921" cy="15621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95EDA5-64EC-4EB6-8EE6-CF34C3D64080}"/>
              </a:ext>
            </a:extLst>
          </p:cNvPr>
          <p:cNvSpPr txBox="1"/>
          <p:nvPr/>
        </p:nvSpPr>
        <p:spPr>
          <a:xfrm>
            <a:off x="4974103" y="5945329"/>
            <a:ext cx="1635384" cy="748795"/>
          </a:xfrm>
          <a:prstGeom prst="rect">
            <a:avLst/>
          </a:prstGeom>
          <a:noFill/>
        </p:spPr>
        <p:txBody>
          <a:bodyPr wrap="none" rtlCol="0">
            <a:spAutoFit/>
          </a:bodyPr>
          <a:lstStyle/>
          <a:p>
            <a:pPr algn="ctr"/>
            <a:r>
              <a:rPr lang="en-US" sz="2133" dirty="0"/>
              <a:t>Bananas</a:t>
            </a:r>
          </a:p>
          <a:p>
            <a:pPr algn="ctr"/>
            <a:r>
              <a:rPr lang="en-US" sz="2133" dirty="0"/>
              <a:t>“Basic </a:t>
            </a:r>
            <a:r>
              <a:rPr lang="en-US" altLang="zh-CN" sz="2133" dirty="0"/>
              <a:t>Level”</a:t>
            </a:r>
            <a:endParaRPr lang="en-US" sz="2133" dirty="0"/>
          </a:p>
        </p:txBody>
      </p:sp>
      <p:pic>
        <p:nvPicPr>
          <p:cNvPr id="1030" name="Picture 6" descr="5 health benefits of raw bananas you should know about | HealthShots">
            <a:extLst>
              <a:ext uri="{FF2B5EF4-FFF2-40B4-BE49-F238E27FC236}">
                <a16:creationId xmlns:a16="http://schemas.microsoft.com/office/drawing/2014/main" id="{3ABBDF91-A3EA-4A3B-9EF9-B34537F62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9801" y="4160113"/>
            <a:ext cx="2743200" cy="15430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066A9E-ABB3-47D6-83E6-F0735490031A}"/>
              </a:ext>
            </a:extLst>
          </p:cNvPr>
          <p:cNvSpPr txBox="1"/>
          <p:nvPr/>
        </p:nvSpPr>
        <p:spPr>
          <a:xfrm>
            <a:off x="8637358" y="5945328"/>
            <a:ext cx="2436885" cy="748795"/>
          </a:xfrm>
          <a:prstGeom prst="rect">
            <a:avLst/>
          </a:prstGeom>
          <a:noFill/>
        </p:spPr>
        <p:txBody>
          <a:bodyPr wrap="none" rtlCol="0">
            <a:spAutoFit/>
          </a:bodyPr>
          <a:lstStyle/>
          <a:p>
            <a:pPr algn="ctr"/>
            <a:r>
              <a:rPr lang="en-US" sz="2133" dirty="0"/>
              <a:t>Unripe Bananas, </a:t>
            </a:r>
          </a:p>
          <a:p>
            <a:pPr algn="ctr"/>
            <a:r>
              <a:rPr lang="en-US" sz="2133" dirty="0"/>
              <a:t>Cavendish Bananas</a:t>
            </a:r>
          </a:p>
        </p:txBody>
      </p:sp>
      <p:sp>
        <p:nvSpPr>
          <p:cNvPr id="5" name="Slide Number Placeholder 4">
            <a:extLst>
              <a:ext uri="{FF2B5EF4-FFF2-40B4-BE49-F238E27FC236}">
                <a16:creationId xmlns:a16="http://schemas.microsoft.com/office/drawing/2014/main" id="{E4D5A122-4598-10B7-BD15-8111E495D5DC}"/>
              </a:ext>
            </a:extLst>
          </p:cNvPr>
          <p:cNvSpPr>
            <a:spLocks noGrp="1"/>
          </p:cNvSpPr>
          <p:nvPr>
            <p:ph type="sldNum" sz="quarter" idx="12"/>
          </p:nvPr>
        </p:nvSpPr>
        <p:spPr/>
        <p:txBody>
          <a:bodyPr/>
          <a:lstStyle/>
          <a:p>
            <a:fld id="{38D2745D-0E60-4561-A7E7-B8CAA75BBD9D}" type="slidenum">
              <a:rPr lang="zh-CN" altLang="en-US" smtClean="0"/>
              <a:t>9</a:t>
            </a:fld>
            <a:endParaRPr lang="zh-CN" altLang="en-US"/>
          </a:p>
        </p:txBody>
      </p:sp>
    </p:spTree>
    <p:extLst>
      <p:ext uri="{BB962C8B-B14F-4D97-AF65-F5344CB8AC3E}">
        <p14:creationId xmlns:p14="http://schemas.microsoft.com/office/powerpoint/2010/main" val="3124369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3395</TotalTime>
  <Words>4744</Words>
  <Application>Microsoft Office PowerPoint</Application>
  <PresentationFormat>Widescreen</PresentationFormat>
  <Paragraphs>669</Paragraphs>
  <Slides>51</Slides>
  <Notes>21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51</vt:i4>
      </vt:variant>
    </vt:vector>
  </HeadingPairs>
  <TitlesOfParts>
    <vt:vector size="74" baseType="lpstr">
      <vt:lpstr>__styreneB_5d855b</vt:lpstr>
      <vt:lpstr>__tiempos_b6f14e</vt:lpstr>
      <vt:lpstr>ArialMT</vt:lpstr>
      <vt:lpstr>AvertaStd</vt:lpstr>
      <vt:lpstr>HelveticaNeue</vt:lpstr>
      <vt:lpstr>HelveticaNeue-Bold</vt:lpstr>
      <vt:lpstr>KaTeX_Main</vt:lpstr>
      <vt:lpstr>KaTeX_Math</vt:lpstr>
      <vt:lpstr>Roboto Regular</vt:lpstr>
      <vt:lpstr>Söhne</vt:lpstr>
      <vt:lpstr>TimesNewRomanPSMT</vt:lpstr>
      <vt:lpstr>var(--font-claude-message)</vt:lpstr>
      <vt:lpstr>DengXian</vt:lpstr>
      <vt:lpstr>DengXian</vt:lpstr>
      <vt:lpstr>等线 Light</vt:lpstr>
      <vt:lpstr>SimSun</vt:lpstr>
      <vt:lpstr>Arial</vt:lpstr>
      <vt:lpstr>Calibri</vt:lpstr>
      <vt:lpstr>Cambria</vt:lpstr>
      <vt:lpstr>Cambria Math</vt:lpstr>
      <vt:lpstr>Times New Roman</vt:lpstr>
      <vt:lpstr>Wingdings</vt:lpstr>
      <vt:lpstr>Office Theme</vt:lpstr>
      <vt:lpstr>PowerPoint Presentation</vt:lpstr>
      <vt:lpstr>PowerPoint Presentation</vt:lpstr>
      <vt:lpstr>PowerPoint Presentation</vt:lpstr>
      <vt:lpstr>What do you see?</vt:lpstr>
      <vt:lpstr>What do you see?</vt:lpstr>
      <vt:lpstr>What do you see?</vt:lpstr>
      <vt:lpstr>What do you see?</vt:lpstr>
      <vt:lpstr>What do you see?</vt:lpstr>
      <vt:lpstr>Prototype Theory</vt:lpstr>
      <vt:lpstr>PowerPoint Presentation</vt:lpstr>
      <vt:lpstr>Organ Transplant Facts</vt:lpstr>
      <vt:lpstr>Liver Transplant Background</vt:lpstr>
      <vt:lpstr>Current Liver Allocation Policy</vt:lpstr>
      <vt:lpstr>MELD Score Calculation</vt:lpstr>
      <vt:lpstr>Bias in Liver Transplant </vt:lpstr>
      <vt:lpstr>Fairness Principles in Organ Allocation</vt:lpstr>
      <vt:lpstr>Drawback of MELD Score Strategy</vt:lpstr>
      <vt:lpstr>No prediction power on if patient donor are matching</vt:lpstr>
      <vt:lpstr>A Two-step Debiasing Framework</vt:lpstr>
      <vt:lpstr>A Two-step Debiasing Framework</vt:lpstr>
      <vt:lpstr>A Two-step Debiasing Framework</vt:lpstr>
      <vt:lpstr>Knowledge Distillation for Fair Embedding</vt:lpstr>
      <vt:lpstr>Fairness-aware Training</vt:lpstr>
      <vt:lpstr>Fairness Metrics in Liver Transplant</vt:lpstr>
      <vt:lpstr>Debiasing Graft Failure Prediction</vt:lpstr>
      <vt:lpstr>Effectiveness of Each Debiasing Step</vt:lpstr>
      <vt:lpstr>Post-transplant Risks</vt:lpstr>
      <vt:lpstr>Post-transplant Risks</vt:lpstr>
      <vt:lpstr>PowerPoint Presentation</vt:lpstr>
      <vt:lpstr>PowerPoint Presentation</vt:lpstr>
      <vt:lpstr>Fairness through the Equitable Rate of Improvement in Multitask Learning (FERI)</vt:lpstr>
      <vt:lpstr>PowerPoint Presentation</vt:lpstr>
      <vt:lpstr>PowerPoint Presentation</vt:lpstr>
      <vt:lpstr>PowerPoint Presentation</vt:lpstr>
      <vt:lpstr>Accuracy Sacrifice Evaluation: FERI vs. Baseline</vt:lpstr>
      <vt:lpstr>PowerPoint Presentation</vt:lpstr>
      <vt:lpstr>PowerPoint Presentation</vt:lpstr>
      <vt:lpstr>PowerPoint Presentation</vt:lpstr>
      <vt:lpstr>Demographic Statistics of Liver Transplant </vt:lpstr>
      <vt:lpstr>Statistical Metrics in Liver Transplant</vt:lpstr>
      <vt:lpstr>Machine Learning (ML) for Liver Transplant</vt:lpstr>
      <vt:lpstr>Bias of ML in Liver Transplant</vt:lpstr>
      <vt:lpstr>Challenges of Applying ML</vt:lpstr>
      <vt:lpstr>PowerPoint Presentation</vt:lpstr>
      <vt:lpstr>PowerPoint Presentation</vt:lpstr>
      <vt:lpstr>PowerPoint Presentation</vt:lpstr>
      <vt:lpstr>Disparity Analysis: FERI vs. Baseline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Zhang, Kai</dc:creator>
  <cp:lastModifiedBy>Zhang, Kai</cp:lastModifiedBy>
  <cp:revision>17</cp:revision>
  <dcterms:created xsi:type="dcterms:W3CDTF">2024-07-03T04:19:05Z</dcterms:created>
  <dcterms:modified xsi:type="dcterms:W3CDTF">2024-07-05T12:54:05Z</dcterms:modified>
</cp:coreProperties>
</file>